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86" r:id="rId3"/>
    <p:sldId id="260" r:id="rId4"/>
    <p:sldId id="281" r:id="rId5"/>
    <p:sldId id="288" r:id="rId6"/>
    <p:sldId id="289" r:id="rId7"/>
    <p:sldId id="259" r:id="rId8"/>
    <p:sldId id="264" r:id="rId9"/>
    <p:sldId id="271" r:id="rId10"/>
    <p:sldId id="287" r:id="rId11"/>
    <p:sldId id="282" r:id="rId12"/>
    <p:sldId id="283" r:id="rId13"/>
    <p:sldId id="284" r:id="rId14"/>
    <p:sldId id="285" r:id="rId15"/>
    <p:sldId id="265" r:id="rId16"/>
    <p:sldId id="277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-157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F625-D5EF-BE44-8B6D-266B121184FD}" type="datetimeFigureOut">
              <a:rPr lang="en-US" smtClean="0"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8E67-36DE-A048-A2B9-C92691A34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78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F625-D5EF-BE44-8B6D-266B121184FD}" type="datetimeFigureOut">
              <a:rPr lang="en-US" smtClean="0"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8E67-36DE-A048-A2B9-C92691A34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358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F625-D5EF-BE44-8B6D-266B121184FD}" type="datetimeFigureOut">
              <a:rPr lang="en-US" smtClean="0"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8E67-36DE-A048-A2B9-C92691A34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836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F625-D5EF-BE44-8B6D-266B121184FD}" type="datetimeFigureOut">
              <a:rPr lang="en-US" smtClean="0"/>
              <a:t>30/06/2014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8E67-36DE-A048-A2B9-C92691A34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359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F625-D5EF-BE44-8B6D-266B121184FD}" type="datetimeFigureOut">
              <a:rPr lang="en-US" smtClean="0"/>
              <a:t>30/06/2014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8E67-36DE-A048-A2B9-C92691A34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89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F625-D5EF-BE44-8B6D-266B121184FD}" type="datetimeFigureOut">
              <a:rPr lang="en-US" smtClean="0"/>
              <a:t>30/06/2014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8E67-36DE-A048-A2B9-C92691A34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51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F625-D5EF-BE44-8B6D-266B121184FD}" type="datetimeFigureOut">
              <a:rPr lang="en-US" smtClean="0"/>
              <a:t>30/06/2014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8E67-36DE-A048-A2B9-C92691A34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373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F625-D5EF-BE44-8B6D-266B121184FD}" type="datetimeFigureOut">
              <a:rPr lang="en-US" smtClean="0"/>
              <a:t>30/06/2014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8E67-36DE-A048-A2B9-C92691A34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933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F625-D5EF-BE44-8B6D-266B121184FD}" type="datetimeFigureOut">
              <a:rPr lang="en-US" smtClean="0"/>
              <a:t>30/06/2014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8E67-36DE-A048-A2B9-C92691A34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64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F625-D5EF-BE44-8B6D-266B121184FD}" type="datetimeFigureOut">
              <a:rPr lang="en-US" smtClean="0"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8E67-36DE-A048-A2B9-C92691A34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282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3F625-D5EF-BE44-8B6D-266B121184FD}" type="datetimeFigureOut">
              <a:rPr lang="en-US" smtClean="0"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58E67-36DE-A048-A2B9-C92691A34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94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3F625-D5EF-BE44-8B6D-266B121184FD}" type="datetimeFigureOut">
              <a:rPr lang="en-US" smtClean="0"/>
              <a:t>30/06/2014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58E67-36DE-A048-A2B9-C92691A34F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7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youtu.be/sPOG3iThmRI" TargetMode="External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5-30 at 06.46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200"/>
            <a:ext cx="9144000" cy="465198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49529" y="226876"/>
            <a:ext cx="44434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FFFF"/>
                </a:solidFill>
                <a:latin typeface="Helvetica"/>
                <a:cs typeface="Helvetica"/>
              </a:rPr>
              <a:t>Introduction </a:t>
            </a:r>
            <a:r>
              <a:rPr lang="en-US" sz="2400" b="1" dirty="0">
                <a:solidFill>
                  <a:srgbClr val="FFFFFF"/>
                </a:solidFill>
                <a:latin typeface="Helvetica"/>
                <a:cs typeface="Helvetica"/>
              </a:rPr>
              <a:t>to developing </a:t>
            </a:r>
            <a:endParaRPr lang="en-US" sz="2400" b="1" dirty="0" smtClean="0">
              <a:solidFill>
                <a:srgbClr val="FFFFFF"/>
              </a:solidFill>
              <a:latin typeface="Helvetica"/>
              <a:cs typeface="Helvetica"/>
            </a:endParaRPr>
          </a:p>
          <a:p>
            <a:pPr algn="ctr"/>
            <a:r>
              <a:rPr lang="en-US" sz="2400" b="1" dirty="0" smtClean="0">
                <a:solidFill>
                  <a:srgbClr val="FFFFFF"/>
                </a:solidFill>
                <a:latin typeface="Helvetica"/>
                <a:cs typeface="Helvetica"/>
              </a:rPr>
              <a:t>online </a:t>
            </a:r>
            <a:r>
              <a:rPr lang="en-US" sz="2400" b="1" dirty="0">
                <a:solidFill>
                  <a:srgbClr val="FFFFFF"/>
                </a:solidFill>
                <a:latin typeface="Helvetica"/>
                <a:cs typeface="Helvetica"/>
              </a:rPr>
              <a:t>educational resources </a:t>
            </a:r>
            <a:r>
              <a:rPr lang="en-US" sz="2400" b="1" dirty="0" smtClean="0">
                <a:solidFill>
                  <a:srgbClr val="FFFFFF"/>
                </a:solidFill>
                <a:latin typeface="Helvetica"/>
                <a:cs typeface="Helvetica"/>
              </a:rPr>
              <a:t> </a:t>
            </a:r>
            <a:endParaRPr lang="en-US" sz="2400" dirty="0">
              <a:solidFill>
                <a:srgbClr val="FFFFFF"/>
              </a:solidFill>
              <a:latin typeface="Helvetica"/>
              <a:cs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53398" y="5832179"/>
            <a:ext cx="48357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FF"/>
                </a:solidFill>
                <a:latin typeface="Helvetica"/>
                <a:cs typeface="Helvetica"/>
              </a:rPr>
              <a:t>University Academic Support Forum </a:t>
            </a:r>
            <a:r>
              <a:rPr lang="en-US" sz="2000" b="1" dirty="0" smtClean="0">
                <a:solidFill>
                  <a:srgbClr val="FFFFFF"/>
                </a:solidFill>
                <a:latin typeface="Helvetica"/>
                <a:cs typeface="Helvetica"/>
              </a:rPr>
              <a:t>2</a:t>
            </a:r>
          </a:p>
          <a:p>
            <a:pPr algn="ctr"/>
            <a:r>
              <a:rPr lang="en-US" sz="2000" b="1" dirty="0" smtClean="0">
                <a:solidFill>
                  <a:srgbClr val="FFFFFF"/>
                </a:solidFill>
                <a:latin typeface="Helvetica"/>
                <a:cs typeface="Helvetica"/>
              </a:rPr>
              <a:t>1 </a:t>
            </a:r>
            <a:r>
              <a:rPr lang="en-US" sz="2000" b="1" dirty="0">
                <a:solidFill>
                  <a:srgbClr val="FFFFFF"/>
                </a:solidFill>
                <a:latin typeface="Helvetica"/>
                <a:cs typeface="Helvetica"/>
              </a:rPr>
              <a:t>July </a:t>
            </a:r>
            <a:r>
              <a:rPr lang="en-US" sz="2000" b="1" dirty="0" smtClean="0">
                <a:solidFill>
                  <a:srgbClr val="FFFFFF"/>
                </a:solidFill>
                <a:latin typeface="Helvetica"/>
                <a:cs typeface="Helvetica"/>
              </a:rPr>
              <a:t>2014  Chelsea </a:t>
            </a:r>
            <a:r>
              <a:rPr lang="en-US" sz="2000" b="1" dirty="0">
                <a:solidFill>
                  <a:srgbClr val="FFFFFF"/>
                </a:solidFill>
                <a:latin typeface="Helvetica"/>
                <a:cs typeface="Helvetica"/>
              </a:rPr>
              <a:t>College of </a:t>
            </a:r>
            <a:r>
              <a:rPr lang="en-US" sz="2000" b="1" dirty="0" smtClean="0">
                <a:solidFill>
                  <a:srgbClr val="FFFFFF"/>
                </a:solidFill>
                <a:latin typeface="Helvetica"/>
                <a:cs typeface="Helvetica"/>
              </a:rPr>
              <a:t>Arts </a:t>
            </a:r>
            <a:endParaRPr lang="en-US" sz="2000" dirty="0">
              <a:solidFill>
                <a:srgbClr val="FFFFFF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71619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FFFF"/>
                </a:solidFill>
                <a:latin typeface="Helvetica"/>
                <a:cs typeface="Helvetica"/>
              </a:rPr>
              <a:t>MY </a:t>
            </a:r>
            <a:r>
              <a:rPr lang="en-US" sz="3200" b="1" dirty="0" smtClean="0">
                <a:solidFill>
                  <a:schemeClr val="bg1"/>
                </a:solidFill>
                <a:latin typeface="Helvetica"/>
                <a:cs typeface="Helvetica"/>
              </a:rPr>
              <a:t>BACKGROUND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06766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Helvetica"/>
              <a:cs typeface="Helvetica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Helvetica"/>
                <a:cs typeface="Helvetica"/>
              </a:rPr>
              <a:t>DIAL (2011 to Date)</a:t>
            </a:r>
            <a:endParaRPr lang="en-US" dirty="0">
              <a:solidFill>
                <a:schemeClr val="bg1"/>
              </a:solidFill>
              <a:latin typeface="Helvetica"/>
              <a:cs typeface="Helvetica"/>
            </a:endParaRPr>
          </a:p>
          <a:p>
            <a:endParaRPr lang="en-US" dirty="0">
              <a:solidFill>
                <a:schemeClr val="bg1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Helvetica"/>
                <a:cs typeface="Helvetica"/>
              </a:rPr>
              <a:t>Digital Integration into arts learning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Helvetica"/>
                <a:cs typeface="Helvetica"/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  <a:latin typeface="Helvetica"/>
                <a:cs typeface="Helvetica"/>
              </a:rPr>
              <a:t>SCORE </a:t>
            </a:r>
            <a:r>
              <a:rPr lang="en-US" dirty="0" smtClean="0">
                <a:solidFill>
                  <a:schemeClr val="bg1"/>
                </a:solidFill>
                <a:latin typeface="Helvetica"/>
                <a:cs typeface="Helvetica"/>
              </a:rPr>
              <a:t>(2011 - 2012)</a:t>
            </a:r>
            <a:endParaRPr lang="en-US" dirty="0">
              <a:solidFill>
                <a:schemeClr val="bg1"/>
              </a:solidFill>
              <a:latin typeface="Helvetica"/>
              <a:cs typeface="Helvetica"/>
            </a:endParaRPr>
          </a:p>
          <a:p>
            <a:endParaRPr lang="en-US" dirty="0">
              <a:solidFill>
                <a:schemeClr val="bg1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Helvetica"/>
                <a:cs typeface="Helvetica"/>
              </a:rPr>
              <a:t>Support Centre for Open Resources in Education (Open University)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Helvetica"/>
              <a:cs typeface="Helvetica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Helvetica"/>
                <a:cs typeface="Helvetica"/>
              </a:rPr>
              <a:t>ALTO (2009 - 2012)</a:t>
            </a:r>
            <a:endParaRPr lang="en-US" dirty="0">
              <a:solidFill>
                <a:schemeClr val="bg1"/>
              </a:solidFill>
              <a:latin typeface="Helvetica"/>
              <a:cs typeface="Helvetica"/>
            </a:endParaRPr>
          </a:p>
          <a:p>
            <a:endParaRPr lang="en-US" dirty="0">
              <a:solidFill>
                <a:schemeClr val="bg1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Helvetica"/>
                <a:cs typeface="Helvetica"/>
              </a:rPr>
              <a:t>Arts Learning &amp; Teaching Online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Helvetica"/>
              <a:cs typeface="Helvetica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Helvetica"/>
                <a:cs typeface="Helvetica"/>
              </a:rPr>
              <a:t>PROCESS.ARTS (2006 – to Date)</a:t>
            </a:r>
            <a:endParaRPr lang="en-US" dirty="0">
              <a:solidFill>
                <a:schemeClr val="bg1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Helvetica"/>
                <a:cs typeface="Helvetica"/>
              </a:rPr>
              <a:t>Sharing Open Educational resources OERs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983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5-12 at 17.50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1700"/>
            <a:ext cx="9144000" cy="504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19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681" y="1430239"/>
            <a:ext cx="7608082" cy="462253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>
              <a:solidFill>
                <a:srgbClr val="FFFFFF"/>
              </a:solidFill>
              <a:latin typeface="Helvetica"/>
              <a:cs typeface="Helvetica"/>
            </a:endParaRPr>
          </a:p>
          <a:p>
            <a:r>
              <a:rPr lang="en-US" sz="2400" dirty="0" smtClean="0">
                <a:solidFill>
                  <a:srgbClr val="FFFFFF"/>
                </a:solidFill>
                <a:latin typeface="Helvetica"/>
                <a:cs typeface="Helvetica"/>
              </a:rPr>
              <a:t>CLOSED (Login)</a:t>
            </a:r>
            <a:endParaRPr lang="en-US" sz="2400" dirty="0">
              <a:solidFill>
                <a:srgbClr val="FFFFFF"/>
              </a:solidFill>
              <a:latin typeface="Helvetica"/>
              <a:cs typeface="Helvetica"/>
            </a:endParaRPr>
          </a:p>
          <a:p>
            <a:r>
              <a:rPr lang="en-US" sz="2400" dirty="0" smtClean="0">
                <a:solidFill>
                  <a:srgbClr val="FFFFFF"/>
                </a:solidFill>
                <a:latin typeface="Helvetica"/>
                <a:cs typeface="Helvetica"/>
              </a:rPr>
              <a:t>OPEN (Sharing, download and reuse)</a:t>
            </a:r>
          </a:p>
          <a:p>
            <a:endParaRPr lang="en-US" sz="2400" dirty="0">
              <a:solidFill>
                <a:srgbClr val="FFFFFF"/>
              </a:solidFill>
              <a:latin typeface="Helvetica"/>
              <a:cs typeface="Helvetica"/>
            </a:endParaRPr>
          </a:p>
          <a:p>
            <a:r>
              <a:rPr lang="en-US" sz="2400" dirty="0" smtClean="0">
                <a:solidFill>
                  <a:srgbClr val="FFFFFF"/>
                </a:solidFill>
                <a:latin typeface="Helvetica"/>
                <a:cs typeface="Helvetica"/>
              </a:rPr>
              <a:t>INSTITUTIONAL (Top down)</a:t>
            </a:r>
          </a:p>
          <a:p>
            <a:r>
              <a:rPr lang="en-US" sz="2400" dirty="0" smtClean="0">
                <a:solidFill>
                  <a:srgbClr val="FFFFFF"/>
                </a:solidFill>
                <a:latin typeface="Helvetica"/>
                <a:cs typeface="Helvetica"/>
              </a:rPr>
              <a:t>GRASSROOTS (Individual/group)</a:t>
            </a:r>
            <a:endParaRPr lang="en-US" sz="2400" dirty="0">
              <a:solidFill>
                <a:srgbClr val="FFFFFF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endParaRPr lang="en-US" sz="2400" dirty="0" smtClean="0">
              <a:solidFill>
                <a:srgbClr val="FFFFFF"/>
              </a:solidFill>
              <a:latin typeface="Helvetica"/>
              <a:cs typeface="Helvetica"/>
            </a:endParaRPr>
          </a:p>
          <a:p>
            <a:r>
              <a:rPr lang="en-US" sz="2400" dirty="0" smtClean="0">
                <a:solidFill>
                  <a:srgbClr val="FFFFFF"/>
                </a:solidFill>
                <a:latin typeface="Helvetica"/>
                <a:cs typeface="Helvetica"/>
              </a:rPr>
              <a:t>IN-HOUSE (VLE)</a:t>
            </a:r>
          </a:p>
          <a:p>
            <a:r>
              <a:rPr lang="en-US" sz="2400" dirty="0" smtClean="0">
                <a:solidFill>
                  <a:srgbClr val="FFFFFF"/>
                </a:solidFill>
                <a:latin typeface="Helvetica"/>
                <a:cs typeface="Helvetica"/>
              </a:rPr>
              <a:t>COMMERCIAL (Easy, Contract and Fees)</a:t>
            </a:r>
          </a:p>
          <a:p>
            <a:r>
              <a:rPr lang="en-US" sz="2400" dirty="0" smtClean="0">
                <a:solidFill>
                  <a:srgbClr val="FFFFFF"/>
                </a:solidFill>
                <a:latin typeface="Helvetica"/>
                <a:cs typeface="Helvetica"/>
              </a:rPr>
              <a:t>FREE (Specialist, Open Source)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57641" y="562208"/>
            <a:ext cx="28379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Helvetica"/>
                <a:cs typeface="Helvetica"/>
              </a:rPr>
              <a:t>ENVIRONMENT</a:t>
            </a:r>
          </a:p>
        </p:txBody>
      </p:sp>
    </p:spTree>
    <p:extLst>
      <p:ext uri="{BB962C8B-B14F-4D97-AF65-F5344CB8AC3E}">
        <p14:creationId xmlns:p14="http://schemas.microsoft.com/office/powerpoint/2010/main" val="4194282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596" y="1281496"/>
            <a:ext cx="7894100" cy="495435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ACADEMIC (Research)</a:t>
            </a:r>
            <a:endParaRPr lang="en-US" sz="2000" dirty="0">
              <a:solidFill>
                <a:srgbClr val="FFFFFF"/>
              </a:solidFill>
              <a:latin typeface="Helvetica"/>
              <a:cs typeface="Helvetica"/>
            </a:endParaRP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TECHNICAL (</a:t>
            </a:r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Instructional</a:t>
            </a:r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)</a:t>
            </a: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PRACTICE (Personal)</a:t>
            </a:r>
          </a:p>
          <a:p>
            <a:endParaRPr lang="en-US" sz="2000" dirty="0">
              <a:solidFill>
                <a:srgbClr val="FFFFFF"/>
              </a:solidFill>
              <a:latin typeface="Helvetica"/>
              <a:cs typeface="Helvetica"/>
            </a:endParaRP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FORMAL (Learning Design, e-learning)</a:t>
            </a: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INFORMAL (Experimental, agile)</a:t>
            </a:r>
          </a:p>
          <a:p>
            <a:pPr marL="0" indent="0">
              <a:buNone/>
            </a:pPr>
            <a:endParaRPr lang="en-US" sz="2000" dirty="0" smtClean="0">
              <a:solidFill>
                <a:srgbClr val="FFFFFF"/>
              </a:solidFill>
              <a:latin typeface="Helvetica"/>
              <a:cs typeface="Helvetica"/>
            </a:endParaRP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RICH MEDIA (Technical skills)</a:t>
            </a: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DATA (Metadata)</a:t>
            </a: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LICENCE (CC)</a:t>
            </a:r>
          </a:p>
          <a:p>
            <a:endParaRPr lang="en-US" sz="2000" dirty="0" smtClean="0">
              <a:solidFill>
                <a:srgbClr val="FFFFFF"/>
              </a:solidFill>
              <a:latin typeface="Helvetica"/>
              <a:cs typeface="Helvetica"/>
            </a:endParaRP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IDENTITY (Presence)</a:t>
            </a: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ONLINE COMMUNITIES (People sharing)</a:t>
            </a: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SUPPORT (Stewarding)</a:t>
            </a:r>
            <a:endParaRPr lang="en-US" sz="2000" dirty="0" smtClean="0">
              <a:solidFill>
                <a:srgbClr val="FFFFFF"/>
              </a:solidFill>
              <a:latin typeface="Helvetica"/>
              <a:cs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58067" y="402021"/>
            <a:ext cx="19002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  <a:latin typeface="Helvetica"/>
                <a:cs typeface="Helvetica"/>
              </a:rPr>
              <a:t>CONTEXT</a:t>
            </a:r>
            <a:endParaRPr lang="en-US" sz="2800" dirty="0">
              <a:solidFill>
                <a:srgbClr val="FFFFFF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001348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0596" y="1109868"/>
            <a:ext cx="7894100" cy="49543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WHO</a:t>
            </a:r>
          </a:p>
          <a:p>
            <a:endParaRPr lang="en-US" sz="2000" dirty="0">
              <a:solidFill>
                <a:srgbClr val="FFFFFF"/>
              </a:solidFill>
              <a:latin typeface="Helvetica"/>
              <a:cs typeface="Helvetica"/>
            </a:endParaRP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Individual (who supports me?)</a:t>
            </a: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Group (CoP)</a:t>
            </a: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Course (MOODLE)</a:t>
            </a: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College (OER)</a:t>
            </a: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University (OER)</a:t>
            </a: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Sector (OER)</a:t>
            </a: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Unknown (OER)</a:t>
            </a: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WHY</a:t>
            </a:r>
          </a:p>
          <a:p>
            <a:pPr marL="0" indent="0">
              <a:buNone/>
            </a:pPr>
            <a:endParaRPr lang="en-US" sz="2000" dirty="0" smtClean="0">
              <a:solidFill>
                <a:srgbClr val="FFFFFF"/>
              </a:solidFill>
              <a:latin typeface="Helvetica"/>
              <a:cs typeface="Helvetica"/>
            </a:endParaRP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Personal sharing </a:t>
            </a:r>
            <a:r>
              <a:rPr lang="en-US" sz="2000" smtClean="0">
                <a:solidFill>
                  <a:srgbClr val="FFFFFF"/>
                </a:solidFill>
                <a:latin typeface="Helvetica"/>
                <a:cs typeface="Helvetica"/>
              </a:rPr>
              <a:t>motivations (</a:t>
            </a:r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Own Time – </a:t>
            </a:r>
            <a:r>
              <a:rPr lang="en-US" sz="2000" dirty="0" smtClean="0">
                <a:solidFill>
                  <a:srgbClr val="FFFFFF"/>
                </a:solidFill>
              </a:rPr>
              <a:t>Specialist in </a:t>
            </a:r>
            <a:r>
              <a:rPr lang="en-US" sz="2000" smtClean="0">
                <a:solidFill>
                  <a:srgbClr val="FFFFFF"/>
                </a:solidFill>
              </a:rPr>
              <a:t>the field</a:t>
            </a:r>
            <a:r>
              <a:rPr lang="en-US" sz="2000" smtClean="0">
                <a:solidFill>
                  <a:srgbClr val="FFFFFF"/>
                </a:solidFill>
                <a:latin typeface="Helvetica"/>
                <a:cs typeface="Helvetica"/>
              </a:rPr>
              <a:t>)</a:t>
            </a:r>
            <a:endParaRPr lang="en-US" sz="2000" dirty="0" smtClean="0">
              <a:solidFill>
                <a:srgbClr val="FFFFFF"/>
              </a:solidFill>
              <a:latin typeface="Helvetica"/>
              <a:cs typeface="Helvetica"/>
            </a:endParaRPr>
          </a:p>
          <a:p>
            <a:r>
              <a:rPr lang="en-US" sz="2000" dirty="0" smtClean="0">
                <a:solidFill>
                  <a:srgbClr val="FFFFFF"/>
                </a:solidFill>
                <a:latin typeface="Helvetica"/>
                <a:cs typeface="Helvetica"/>
              </a:rPr>
              <a:t>Required to by line manager or project (Work Time)</a:t>
            </a:r>
          </a:p>
          <a:p>
            <a:endParaRPr lang="en-US" sz="2000" dirty="0" smtClean="0">
              <a:solidFill>
                <a:srgbClr val="FFFFFF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endParaRPr lang="en-US" sz="2000" dirty="0" smtClean="0">
              <a:solidFill>
                <a:srgbClr val="FFFFFF"/>
              </a:solidFill>
              <a:latin typeface="Helvetica"/>
              <a:cs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0435" y="378571"/>
            <a:ext cx="57250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Helvetica"/>
                <a:cs typeface="Helvetica"/>
              </a:rPr>
              <a:t>MOTIVATIONS </a:t>
            </a:r>
            <a:r>
              <a:rPr lang="en-US" sz="2800" dirty="0" smtClean="0">
                <a:solidFill>
                  <a:srgbClr val="FFFFFF"/>
                </a:solidFill>
                <a:latin typeface="Helvetica"/>
                <a:cs typeface="Helvetica"/>
              </a:rPr>
              <a:t>TIME &amp; SUPPORT</a:t>
            </a:r>
            <a:endParaRPr lang="en-US" sz="2800" dirty="0">
              <a:solidFill>
                <a:srgbClr val="FFFFFF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34194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5-30 at 07.09.4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600"/>
            <a:ext cx="9144000" cy="510988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13993" y="174253"/>
            <a:ext cx="43099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FFFF"/>
                </a:solidFill>
              </a:rPr>
              <a:t>DEFINITIONS DIAL</a:t>
            </a:r>
            <a:endParaRPr lang="en-US" sz="4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619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5-12 at 17.51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9000"/>
            <a:ext cx="9144000" cy="506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19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5-12 at 17.52.3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1700"/>
            <a:ext cx="9144000" cy="5050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073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5-30 at 07.12.4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6300"/>
            <a:ext cx="9144000" cy="5086390"/>
          </a:xfrm>
          <a:prstGeom prst="rect">
            <a:avLst/>
          </a:prstGeom>
        </p:spPr>
      </p:pic>
      <p:pic>
        <p:nvPicPr>
          <p:cNvPr id="2" name="Picture 1" descr="CLL group meetin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695" y="1842147"/>
            <a:ext cx="4119092" cy="308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02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/>
            <a:r>
              <a:rPr lang="en-US" sz="3200" dirty="0">
                <a:solidFill>
                  <a:srgbClr val="FFFFFF"/>
                </a:solidFill>
              </a:rPr>
              <a:t>UAL </a:t>
            </a:r>
            <a:r>
              <a:rPr lang="en-US" sz="3200" dirty="0">
                <a:solidFill>
                  <a:srgbClr val="FFFFFF"/>
                </a:solidFill>
              </a:rPr>
              <a:t>O</a:t>
            </a:r>
            <a:r>
              <a:rPr lang="en-US" sz="3200" dirty="0" smtClean="0">
                <a:solidFill>
                  <a:srgbClr val="FFFFFF"/>
                </a:solidFill>
              </a:rPr>
              <a:t>nline </a:t>
            </a:r>
            <a:r>
              <a:rPr lang="en-US" sz="3200" dirty="0">
                <a:solidFill>
                  <a:srgbClr val="FFFFFF"/>
                </a:solidFill>
              </a:rPr>
              <a:t>E</a:t>
            </a:r>
            <a:r>
              <a:rPr lang="en-US" sz="3200" dirty="0" smtClean="0">
                <a:solidFill>
                  <a:srgbClr val="FFFFFF"/>
                </a:solidFill>
              </a:rPr>
              <a:t>ducational</a:t>
            </a:r>
            <a:r>
              <a:rPr lang="en-US" sz="3200" b="1" dirty="0" smtClean="0">
                <a:solidFill>
                  <a:srgbClr val="FFFFFF"/>
                </a:solidFill>
              </a:rPr>
              <a:t> </a:t>
            </a:r>
            <a:r>
              <a:rPr lang="en-US" sz="3200" dirty="0" smtClean="0">
                <a:solidFill>
                  <a:srgbClr val="FFFFFF"/>
                </a:solidFill>
              </a:rPr>
              <a:t>T</a:t>
            </a:r>
            <a:r>
              <a:rPr lang="en-US" sz="3200" dirty="0" smtClean="0">
                <a:solidFill>
                  <a:srgbClr val="FFFFFF"/>
                </a:solidFill>
              </a:rPr>
              <a:t>ools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6010"/>
            <a:ext cx="8229600" cy="50699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  <a:p>
            <a:r>
              <a:rPr lang="en-US" u="sng" dirty="0">
                <a:solidFill>
                  <a:srgbClr val="FFFFFF"/>
                </a:solidFill>
              </a:rPr>
              <a:t>http://</a:t>
            </a:r>
            <a:r>
              <a:rPr lang="en-US" u="sng" dirty="0" err="1">
                <a:solidFill>
                  <a:srgbClr val="FFFFFF"/>
                </a:solidFill>
              </a:rPr>
              <a:t>moodle.arts.ac.uk</a:t>
            </a:r>
            <a:r>
              <a:rPr lang="en-US" u="sng" dirty="0">
                <a:solidFill>
                  <a:srgbClr val="FFFFFF"/>
                </a:solidFill>
              </a:rPr>
              <a:t>/</a:t>
            </a:r>
          </a:p>
          <a:p>
            <a:endParaRPr lang="en-US" dirty="0">
              <a:solidFill>
                <a:srgbClr val="FFFFFF"/>
              </a:solidFill>
            </a:endParaRPr>
          </a:p>
          <a:p>
            <a:r>
              <a:rPr lang="en-US" u="sng" dirty="0">
                <a:solidFill>
                  <a:srgbClr val="FFFFFF"/>
                </a:solidFill>
              </a:rPr>
              <a:t>http://</a:t>
            </a:r>
            <a:r>
              <a:rPr lang="en-US" u="sng" dirty="0" err="1">
                <a:solidFill>
                  <a:srgbClr val="FFFFFF"/>
                </a:solidFill>
              </a:rPr>
              <a:t>workflow.arts.ac.uk</a:t>
            </a:r>
            <a:r>
              <a:rPr lang="en-US" u="sng" dirty="0">
                <a:solidFill>
                  <a:srgbClr val="FFFFFF"/>
                </a:solidFill>
              </a:rPr>
              <a:t>/</a:t>
            </a:r>
            <a:br>
              <a:rPr lang="en-US" u="sng" dirty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  <a:p>
            <a:r>
              <a:rPr lang="en-US" u="sng" dirty="0">
                <a:solidFill>
                  <a:srgbClr val="FFFFFF"/>
                </a:solidFill>
              </a:rPr>
              <a:t>http://</a:t>
            </a:r>
            <a:r>
              <a:rPr lang="en-US" u="sng" dirty="0" err="1">
                <a:solidFill>
                  <a:srgbClr val="FFFFFF"/>
                </a:solidFill>
              </a:rPr>
              <a:t>myblog.arts.ac.uk</a:t>
            </a:r>
            <a:r>
              <a:rPr lang="en-US" u="sng" dirty="0">
                <a:solidFill>
                  <a:srgbClr val="FFFFFF"/>
                </a:solidFill>
              </a:rPr>
              <a:t>/</a:t>
            </a:r>
            <a:br>
              <a:rPr lang="en-US" u="sng" dirty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  <a:p>
            <a:r>
              <a:rPr lang="en-US" u="sng" dirty="0">
                <a:solidFill>
                  <a:srgbClr val="FFFFFF"/>
                </a:solidFill>
              </a:rPr>
              <a:t>http://</a:t>
            </a:r>
            <a:r>
              <a:rPr lang="en-US" u="sng" dirty="0" err="1">
                <a:solidFill>
                  <a:srgbClr val="FFFFFF"/>
                </a:solidFill>
              </a:rPr>
              <a:t>commonplace.arts.ac.uk</a:t>
            </a:r>
            <a:r>
              <a:rPr lang="en-US" u="sng" dirty="0">
                <a:solidFill>
                  <a:srgbClr val="FFFFFF"/>
                </a:solidFill>
              </a:rPr>
              <a:t>/</a:t>
            </a:r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81519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6-30 at 17.14.33.png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28" y="858142"/>
            <a:ext cx="8496724" cy="5198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059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visitors_and_residents_map_blank_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8" b="2658"/>
          <a:stretch>
            <a:fillRect/>
          </a:stretch>
        </p:blipFill>
        <p:spPr>
          <a:xfrm>
            <a:off x="457200" y="617538"/>
            <a:ext cx="8229600" cy="5508625"/>
          </a:xfrm>
        </p:spPr>
      </p:pic>
    </p:spTree>
    <p:extLst>
      <p:ext uri="{BB962C8B-B14F-4D97-AF65-F5344CB8AC3E}">
        <p14:creationId xmlns:p14="http://schemas.microsoft.com/office/powerpoint/2010/main" val="3492160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81" y="617538"/>
            <a:ext cx="7792038" cy="5508625"/>
          </a:xfrm>
        </p:spPr>
      </p:pic>
    </p:spTree>
    <p:extLst>
      <p:ext uri="{BB962C8B-B14F-4D97-AF65-F5344CB8AC3E}">
        <p14:creationId xmlns:p14="http://schemas.microsoft.com/office/powerpoint/2010/main" val="504052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05-12 at 17.51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9000"/>
            <a:ext cx="9144000" cy="506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19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5-30 at 07.13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9000"/>
            <a:ext cx="9144000" cy="507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9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</TotalTime>
  <Words>251</Words>
  <Application>Microsoft Macintosh PowerPoint</Application>
  <PresentationFormat>On-screen Show (4:3)</PresentationFormat>
  <Paragraphs>70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MY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UAL Online Educational Tools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the Arts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Authorised User</dc:creator>
  <cp:lastModifiedBy>Authorised User</cp:lastModifiedBy>
  <cp:revision>44</cp:revision>
  <dcterms:created xsi:type="dcterms:W3CDTF">2014-05-12T16:54:17Z</dcterms:created>
  <dcterms:modified xsi:type="dcterms:W3CDTF">2014-07-01T08:27:11Z</dcterms:modified>
</cp:coreProperties>
</file>