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68" r:id="rId7"/>
    <p:sldId id="262" r:id="rId8"/>
    <p:sldId id="264" r:id="rId9"/>
    <p:sldId id="265" r:id="rId10"/>
    <p:sldId id="272" r:id="rId11"/>
    <p:sldId id="261" r:id="rId12"/>
    <p:sldId id="269" r:id="rId13"/>
    <p:sldId id="271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8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35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20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14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63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6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3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8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93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7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2891E-0F90-914D-A270-143EC0A57FD9}" type="datetimeFigureOut">
              <a:rPr lang="en-US" smtClean="0"/>
              <a:t>11/06/2012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7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rocess.arts.ac.uk/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ial.myblog.arts.ac.uk/2012/03/22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aldigitalbaseline.myblog.arts.ac.uk/" TargetMode="Externa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ial.myblog.arts.ac.uk/2012/03/22/2012/02/10/objectives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ial.myblog.arts.ac.uk/2012/03/22/2012/02/10/objectives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ial.myblog.arts.ac.uk/2012/03/22/2012/02/10/objectives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77970"/>
            <a:ext cx="7772400" cy="17432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DIAL </a:t>
            </a:r>
            <a:r>
              <a:rPr lang="en-US" dirty="0"/>
              <a:t>project </a:t>
            </a:r>
            <a:r>
              <a:rPr lang="en-US" dirty="0" smtClean="0"/>
              <a:t>update</a:t>
            </a:r>
            <a:br>
              <a:rPr lang="en-US" dirty="0" smtClean="0"/>
            </a:br>
            <a:r>
              <a:rPr lang="en-US" dirty="0" smtClean="0"/>
              <a:t>Digital Integration into Arts Learning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38007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Project </a:t>
            </a:r>
            <a:r>
              <a:rPr lang="en-US" dirty="0" smtClean="0"/>
              <a:t>manager Chris Follows </a:t>
            </a:r>
            <a:endParaRPr lang="en-US" dirty="0" smtClean="0"/>
          </a:p>
          <a:p>
            <a:r>
              <a:rPr lang="en-US" dirty="0"/>
              <a:t>Academic Leaders' Forum </a:t>
            </a:r>
            <a:endParaRPr lang="en-US" dirty="0" smtClean="0"/>
          </a:p>
          <a:p>
            <a:r>
              <a:rPr lang="en-US" dirty="0" smtClean="0"/>
              <a:t>29 June</a:t>
            </a:r>
            <a:r>
              <a:rPr lang="en-US" dirty="0" smtClean="0"/>
              <a:t> </a:t>
            </a:r>
            <a:r>
              <a:rPr lang="en-US" dirty="0" smtClean="0"/>
              <a:t>2012</a:t>
            </a:r>
            <a:endParaRPr lang="en-US" dirty="0"/>
          </a:p>
        </p:txBody>
      </p:sp>
      <p:pic>
        <p:nvPicPr>
          <p:cNvPr id="5" name="Picture 4" descr="DIAL-banner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6" y="170954"/>
            <a:ext cx="8927594" cy="188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84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Programme </a:t>
            </a:r>
            <a:r>
              <a:rPr lang="en-US" dirty="0" smtClean="0"/>
              <a:t>Funding &amp; Dates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</a:t>
            </a:r>
            <a:r>
              <a:rPr lang="en-US" dirty="0" smtClean="0"/>
              <a:t>year, </a:t>
            </a:r>
            <a:r>
              <a:rPr lang="en-US" dirty="0"/>
              <a:t>partially </a:t>
            </a:r>
            <a:r>
              <a:rPr lang="en-US" dirty="0" smtClean="0"/>
              <a:t>JISC funded</a:t>
            </a:r>
            <a:r>
              <a:rPr lang="en-US" dirty="0" smtClean="0"/>
              <a:t> </a:t>
            </a:r>
            <a:r>
              <a:rPr lang="en-US" dirty="0"/>
              <a:t>digital literacies (DL) </a:t>
            </a:r>
            <a:r>
              <a:rPr lang="en-US" dirty="0"/>
              <a:t>programme </a:t>
            </a:r>
            <a:r>
              <a:rPr lang="en-US" dirty="0" smtClean="0"/>
              <a:t>100k budget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Project </a:t>
            </a:r>
            <a:r>
              <a:rPr lang="en-US" b="1" dirty="0"/>
              <a:t>start </a:t>
            </a:r>
            <a:r>
              <a:rPr lang="en-US" dirty="0"/>
              <a:t>date: </a:t>
            </a:r>
            <a:r>
              <a:rPr lang="en-US" i="1" dirty="0"/>
              <a:t>Nov 2011, (Programme July 11 - 4 months behind schedule)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Project </a:t>
            </a:r>
            <a:r>
              <a:rPr lang="en-US" b="1" dirty="0"/>
              <a:t>completion</a:t>
            </a:r>
            <a:r>
              <a:rPr lang="en-US" dirty="0"/>
              <a:t> date</a:t>
            </a:r>
            <a:r>
              <a:rPr lang="en-US" dirty="0" smtClean="0"/>
              <a:t>:</a:t>
            </a:r>
            <a:r>
              <a:rPr lang="en-US" i="1" dirty="0" smtClean="0"/>
              <a:t> </a:t>
            </a:r>
            <a:r>
              <a:rPr lang="en-US" i="1" dirty="0"/>
              <a:t>Nov 2013 (Completion) July 2013 (final report due)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644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DIAL blog </a:t>
            </a:r>
            <a:r>
              <a:rPr lang="en-US" sz="3200" u="sng" dirty="0">
                <a:hlinkClick r:id="rId2"/>
              </a:rPr>
              <a:t>http://dial.myblog.arts.ac.uk/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process.arts </a:t>
            </a:r>
            <a:r>
              <a:rPr lang="en-US" sz="3200" u="sng" dirty="0">
                <a:hlinkClick r:id="rId3"/>
              </a:rPr>
              <a:t>http://process.arts.ac.uk/</a:t>
            </a:r>
            <a:r>
              <a:rPr lang="en-US" sz="3200" dirty="0"/>
              <a:t> </a:t>
            </a:r>
          </a:p>
        </p:txBody>
      </p:sp>
      <p:pic>
        <p:nvPicPr>
          <p:cNvPr id="4" name="Content Placeholder 3" descr="Screen Shot 2012-05-22 at 09.52.47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2" b="149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997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94296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Milestones Year 1 :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M1</a:t>
            </a:r>
            <a:r>
              <a:rPr lang="en-US" sz="1800" dirty="0" smtClean="0"/>
              <a:t> </a:t>
            </a:r>
            <a:r>
              <a:rPr lang="en-US" sz="1800" dirty="0"/>
              <a:t>setup (project, team and groups)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b="1" dirty="0" smtClean="0"/>
              <a:t>M2</a:t>
            </a:r>
            <a:r>
              <a:rPr lang="en-US" sz="1800" dirty="0" smtClean="0"/>
              <a:t> </a:t>
            </a:r>
            <a:r>
              <a:rPr lang="en-US" sz="1800" dirty="0"/>
              <a:t>(Group content </a:t>
            </a:r>
            <a:r>
              <a:rPr lang="en-US" sz="1800" dirty="0" smtClean="0"/>
              <a:t>spaces/communities </a:t>
            </a:r>
            <a:r>
              <a:rPr lang="en-US" sz="1800" dirty="0"/>
              <a:t>on process.arts</a:t>
            </a:r>
            <a:r>
              <a:rPr lang="en-US" sz="1800" dirty="0" smtClean="0"/>
              <a:t>)</a:t>
            </a:r>
            <a:br>
              <a:rPr lang="en-US" sz="1800" dirty="0" smtClean="0"/>
            </a:br>
            <a:r>
              <a:rPr lang="en-US" sz="1800" b="1" dirty="0" smtClean="0"/>
              <a:t>M3 </a:t>
            </a:r>
            <a:r>
              <a:rPr lang="en-US" sz="1800" dirty="0"/>
              <a:t>(Group as </a:t>
            </a:r>
            <a:r>
              <a:rPr lang="en-US" sz="1800" dirty="0" smtClean="0"/>
              <a:t>projects, DIAL group project plans</a:t>
            </a:r>
            <a:r>
              <a:rPr lang="en-US" sz="1800" dirty="0"/>
              <a:t>)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b="1" dirty="0" smtClean="0"/>
              <a:t>M4</a:t>
            </a:r>
            <a:r>
              <a:rPr lang="en-US" sz="1800" dirty="0" smtClean="0"/>
              <a:t> </a:t>
            </a:r>
            <a:r>
              <a:rPr lang="en-US" sz="1800" dirty="0"/>
              <a:t>(Engage with industry/sector partner)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b="1" dirty="0" smtClean="0"/>
              <a:t>M5</a:t>
            </a:r>
            <a:r>
              <a:rPr lang="en-US" sz="1800" dirty="0" smtClean="0"/>
              <a:t> </a:t>
            </a:r>
            <a:r>
              <a:rPr lang="en-US" sz="1800" dirty="0"/>
              <a:t>(long term integration with UAL </a:t>
            </a:r>
            <a:r>
              <a:rPr lang="en-US" sz="1800" dirty="0" err="1"/>
              <a:t>webspace</a:t>
            </a:r>
            <a:r>
              <a:rPr lang="en-US" sz="1800" dirty="0"/>
              <a:t>/environment)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b="1" dirty="0" smtClean="0"/>
              <a:t>M6 </a:t>
            </a:r>
            <a:r>
              <a:rPr lang="en-US" sz="1800" dirty="0"/>
              <a:t>(Year 1 Evaluation Report) M7 (Sustainability)</a:t>
            </a:r>
            <a:r>
              <a:rPr lang="en-US" sz="1800" dirty="0" smtClean="0">
                <a:effectLst/>
              </a:rPr>
              <a:t> </a:t>
            </a:r>
            <a:endParaRPr lang="en-US" sz="1800" dirty="0"/>
          </a:p>
        </p:txBody>
      </p:sp>
      <p:pic>
        <p:nvPicPr>
          <p:cNvPr id="7" name="Content Placeholder 6" descr="DIAL workpackage year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2122"/>
          <a:stretch>
            <a:fillRect/>
          </a:stretch>
        </p:blipFill>
        <p:spPr>
          <a:xfrm>
            <a:off x="457200" y="2454969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2056752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The ‘digital baseline’ blogs will record all aspects of digital life, including learning </a:t>
            </a:r>
            <a:r>
              <a:rPr lang="en-US" sz="2000" dirty="0"/>
              <a:t>&amp;</a:t>
            </a:r>
            <a:r>
              <a:rPr lang="en-US" sz="2000" dirty="0" smtClean="0"/>
              <a:t> </a:t>
            </a:r>
            <a:r>
              <a:rPr lang="en-US" sz="2000" dirty="0"/>
              <a:t>teaching, college, department, course </a:t>
            </a:r>
            <a:r>
              <a:rPr lang="en-US" sz="2000" dirty="0"/>
              <a:t>&amp;</a:t>
            </a:r>
            <a:r>
              <a:rPr lang="en-US" sz="2000" dirty="0" smtClean="0"/>
              <a:t> </a:t>
            </a:r>
            <a:r>
              <a:rPr lang="en-US" sz="2000" dirty="0"/>
              <a:t>individual </a:t>
            </a:r>
            <a:r>
              <a:rPr lang="en-US" sz="2000" dirty="0" smtClean="0"/>
              <a:t>perspectives </a:t>
            </a:r>
            <a:r>
              <a:rPr lang="hr-HR" sz="2000" dirty="0">
                <a:hlinkClick r:id="rId2"/>
              </a:rPr>
              <a:t>http://ualdigitalbaseline.myblog.arts.ac.uk</a:t>
            </a:r>
            <a:r>
              <a:rPr lang="hr-HR" sz="2000" dirty="0" smtClean="0">
                <a:hlinkClick r:id="rId2"/>
              </a:rPr>
              <a:t>/</a:t>
            </a:r>
            <a:r>
              <a:rPr lang="hr-HR" sz="2000" dirty="0" smtClean="0"/>
              <a:t> </a:t>
            </a:r>
            <a:endParaRPr lang="en-US" sz="2000" dirty="0"/>
          </a:p>
        </p:txBody>
      </p:sp>
      <p:pic>
        <p:nvPicPr>
          <p:cNvPr id="5" name="Content Placeholder 4" descr="Screen Shot 2012-06-11 at 17.09.12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4" b="95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0859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2451"/>
          </a:xfrm>
        </p:spPr>
        <p:txBody>
          <a:bodyPr>
            <a:noAutofit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Surveys</a:t>
            </a:r>
            <a:br>
              <a:rPr lang="en-US" sz="3200" dirty="0" smtClean="0"/>
            </a:br>
            <a:r>
              <a:rPr lang="en-US" sz="3200" b="1" dirty="0" smtClean="0"/>
              <a:t>Your Digital World - please tell us more!</a:t>
            </a:r>
            <a:br>
              <a:rPr lang="en-US" sz="3200" b="1" dirty="0" smtClean="0"/>
            </a:br>
            <a:r>
              <a:rPr lang="fr-FR" sz="3200" b="1" dirty="0" smtClean="0"/>
              <a:t/>
            </a:r>
            <a:br>
              <a:rPr lang="fr-FR" sz="3200" b="1" dirty="0" smtClean="0"/>
            </a:b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4" name="Content Placeholder 3" descr="Screen Shot 2012-05-22 at 10.16.2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" r="10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4730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DIAL Objectives</a:t>
            </a:r>
            <a:r>
              <a:rPr lang="en-US" sz="2000" b="1" dirty="0"/>
              <a:t> </a:t>
            </a:r>
            <a:r>
              <a:rPr lang="en-US" sz="2000" dirty="0">
                <a:hlinkClick r:id="rId2"/>
              </a:rPr>
              <a:t>http://dial.myblog.arts.ac.uk/2012/02/10/objectives/</a:t>
            </a:r>
            <a:r>
              <a:rPr lang="en-US" sz="2000" dirty="0" smtClean="0">
                <a:effectLst/>
              </a:rPr>
              <a:t>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2714"/>
            <a:ext cx="8229600" cy="5054792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b="1" dirty="0" smtClean="0"/>
              <a:t>Institutional: </a:t>
            </a:r>
          </a:p>
          <a:p>
            <a:pPr marL="0" lvl="0" indent="0">
              <a:buNone/>
            </a:pPr>
            <a:endParaRPr lang="en-US" b="1" dirty="0" smtClean="0"/>
          </a:p>
          <a:p>
            <a:pPr lvl="0"/>
            <a:r>
              <a:rPr lang="en-US" dirty="0" smtClean="0"/>
              <a:t>Embed </a:t>
            </a:r>
            <a:r>
              <a:rPr lang="en-US" dirty="0"/>
              <a:t>DIAL networks and digital literacies developments into UAL web environment, policies and practices. 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/>
              <a:t>Define, debate and test impact of new institutional terms, definitions and policies including: flexible learning, digital citizenship, digital literacy/capability</a:t>
            </a:r>
            <a:r>
              <a:rPr lang="en-US" b="1" dirty="0"/>
              <a:t> </a:t>
            </a:r>
            <a:r>
              <a:rPr lang="en-US" dirty="0"/>
              <a:t>and open education.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631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DIAL Objectives</a:t>
            </a:r>
            <a:r>
              <a:rPr lang="en-US" sz="2000" b="1" dirty="0"/>
              <a:t> </a:t>
            </a:r>
            <a:r>
              <a:rPr lang="en-US" sz="2000" dirty="0">
                <a:hlinkClick r:id="rId2"/>
              </a:rPr>
              <a:t>http://dial.myblog.arts.ac.uk/2012/02/10/objectives/</a:t>
            </a:r>
            <a:r>
              <a:rPr lang="en-US" sz="2000" dirty="0" smtClean="0">
                <a:effectLst/>
              </a:rPr>
              <a:t>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Staff: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 smtClean="0"/>
          </a:p>
          <a:p>
            <a:pPr lvl="0"/>
            <a:r>
              <a:rPr lang="en-US" dirty="0"/>
              <a:t>Improved flexible approaches to CPD &amp; PPD staff </a:t>
            </a:r>
            <a:r>
              <a:rPr lang="en-US" dirty="0" smtClean="0"/>
              <a:t>development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Support the implementation of digitally enhanced learning &amp; practice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302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DIAL Objectives</a:t>
            </a:r>
            <a:r>
              <a:rPr lang="en-US" sz="2000" b="1" dirty="0"/>
              <a:t> </a:t>
            </a:r>
            <a:r>
              <a:rPr lang="en-US" sz="2000" dirty="0">
                <a:hlinkClick r:id="rId2"/>
              </a:rPr>
              <a:t>http://dial.myblog.arts.ac.uk/2012/02/10/objectives/</a:t>
            </a:r>
            <a:r>
              <a:rPr lang="en-US" sz="2000" dirty="0" smtClean="0">
                <a:effectLst/>
              </a:rPr>
              <a:t>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Students</a:t>
            </a:r>
            <a:br>
              <a:rPr lang="en-US" b="1" dirty="0" smtClean="0"/>
            </a:br>
            <a:endParaRPr lang="en-US" b="1" dirty="0" smtClean="0"/>
          </a:p>
          <a:p>
            <a:pPr lvl="0"/>
            <a:r>
              <a:rPr lang="en-US" dirty="0"/>
              <a:t>Improved graduate employability by enhancing presentation skills and professional online identities. 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688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DIAL project or programme?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dirty="0" smtClean="0"/>
              <a:t>The </a:t>
            </a:r>
            <a:r>
              <a:rPr lang="en-US" dirty="0"/>
              <a:t>DIAL project was always going to be bigger than a project and by acknowledging this and looking at DIAL as a potential UAL programme we can better build a case for developing a UAL wide digital strategy and sustainability plans to develop and maintain progressive digital practice at UAL. </a:t>
            </a: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DIAL </a:t>
            </a:r>
            <a:r>
              <a:rPr lang="en-US" dirty="0"/>
              <a:t>will run as </a:t>
            </a:r>
            <a:r>
              <a:rPr lang="en-US" dirty="0" smtClean="0"/>
              <a:t>a pilot </a:t>
            </a:r>
            <a:r>
              <a:rPr lang="en-US" dirty="0"/>
              <a:t>programme and do its best to acknowledge as wide a spectrum of issues as possible although it cannot address everything.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169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8958"/>
            <a:ext cx="8229600" cy="1443753"/>
          </a:xfrm>
        </p:spPr>
        <p:txBody>
          <a:bodyPr>
            <a:noAutofit/>
          </a:bodyPr>
          <a:lstStyle/>
          <a:p>
            <a:r>
              <a:rPr lang="en-US" sz="1800" b="1" dirty="0"/>
              <a:t>DIAL groups will include the combined experience levels of staff &amp; students and acknowledge that each DIAL participant may be a novice and expert at the same time in </a:t>
            </a:r>
            <a:r>
              <a:rPr lang="en-US" sz="1800" b="1" dirty="0" smtClean="0"/>
              <a:t>these new </a:t>
            </a:r>
            <a:r>
              <a:rPr lang="en-US" sz="1800" b="1" dirty="0"/>
              <a:t>digital </a:t>
            </a:r>
            <a:r>
              <a:rPr lang="en-US" sz="1800" b="1" dirty="0" smtClean="0"/>
              <a:t>domains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Engage </a:t>
            </a:r>
            <a:r>
              <a:rPr lang="en-US" sz="1400" dirty="0" smtClean="0"/>
              <a:t>and support maximum stakeholder participation and communication between DIAL project communities of practice, including open debate/forum (live &amp; online), cross college/alumni/industry interaction, course/staff/student level case studies, events, workshops and online resources</a:t>
            </a:r>
            <a:r>
              <a:rPr lang="en-US" sz="1400" dirty="0" smtClean="0"/>
              <a:t>.</a:t>
            </a: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/>
          </a:p>
        </p:txBody>
      </p:sp>
      <p:pic>
        <p:nvPicPr>
          <p:cNvPr id="4" name="Content Placeholder 3" descr="map-skills-edit2-1024x72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902" r="-10902"/>
          <a:stretch>
            <a:fillRect/>
          </a:stretch>
        </p:blipFill>
        <p:spPr>
          <a:xfrm>
            <a:off x="457200" y="1986317"/>
            <a:ext cx="8229600" cy="4770438"/>
          </a:xfrm>
        </p:spPr>
      </p:pic>
    </p:spTree>
    <p:extLst>
      <p:ext uri="{BB962C8B-B14F-4D97-AF65-F5344CB8AC3E}">
        <p14:creationId xmlns:p14="http://schemas.microsoft.com/office/powerpoint/2010/main" val="2896773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DIAL Project Groups</a:t>
            </a:r>
            <a:endParaRPr lang="en-US" dirty="0"/>
          </a:p>
        </p:txBody>
      </p:sp>
      <p:pic>
        <p:nvPicPr>
          <p:cNvPr id="4" name="Content Placeholder 3" descr="Screen Shot 2012-06-11 at 17.24.2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52" r="-102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6095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What </a:t>
            </a:r>
            <a:r>
              <a:rPr lang="en-US" sz="1800" b="1" dirty="0"/>
              <a:t>makes UAL a forward thinking university in terms of it digital capacity</a:t>
            </a:r>
            <a:r>
              <a:rPr lang="en-US" sz="1800" b="1" dirty="0" smtClean="0"/>
              <a:t>?</a:t>
            </a:r>
            <a:br>
              <a:rPr lang="en-US" sz="1800" b="1" dirty="0" smtClean="0"/>
            </a:br>
            <a:r>
              <a:rPr lang="en-US" sz="1600" dirty="0"/>
              <a:t>JISC Developing Digital Literacies </a:t>
            </a:r>
            <a:r>
              <a:rPr lang="en-US" sz="1600" dirty="0" smtClean="0"/>
              <a:t>programme: summary </a:t>
            </a:r>
            <a:r>
              <a:rPr lang="en-US" sz="1600" dirty="0"/>
              <a:t>of project baseline reports</a:t>
            </a:r>
            <a:r>
              <a:rPr lang="en-US" sz="1800" b="1" dirty="0" smtClean="0"/>
              <a:t>  </a:t>
            </a:r>
            <a:r>
              <a:rPr lang="en-US" sz="1800" b="1" dirty="0"/>
              <a:t/>
            </a:r>
            <a:br>
              <a:rPr lang="en-US" sz="1800" b="1" dirty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Methods</a:t>
            </a:r>
          </a:p>
          <a:p>
            <a:pPr lvl="0"/>
            <a:r>
              <a:rPr lang="en-US" dirty="0"/>
              <a:t>Policy and strategy</a:t>
            </a:r>
          </a:p>
          <a:p>
            <a:pPr lvl="0"/>
            <a:r>
              <a:rPr lang="en-US" dirty="0"/>
              <a:t>Infrastructure</a:t>
            </a:r>
          </a:p>
          <a:p>
            <a:pPr lvl="0"/>
            <a:r>
              <a:rPr lang="en-US" dirty="0"/>
              <a:t>Support and professional services</a:t>
            </a:r>
          </a:p>
          <a:p>
            <a:pPr lvl="0"/>
            <a:r>
              <a:rPr lang="en-US" dirty="0"/>
              <a:t>Practices</a:t>
            </a:r>
          </a:p>
          <a:p>
            <a:pPr lvl="0"/>
            <a:r>
              <a:rPr lang="en-US" dirty="0"/>
              <a:t>Developing capability</a:t>
            </a:r>
          </a:p>
          <a:p>
            <a:r>
              <a:rPr lang="en-US" dirty="0"/>
              <a:t>Cultures and attitudes </a:t>
            </a:r>
          </a:p>
        </p:txBody>
      </p:sp>
    </p:spTree>
    <p:extLst>
      <p:ext uri="{BB962C8B-B14F-4D97-AF65-F5344CB8AC3E}">
        <p14:creationId xmlns:p14="http://schemas.microsoft.com/office/powerpoint/2010/main" val="2317812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215"/>
            <a:ext cx="8229600" cy="897618"/>
          </a:xfrm>
        </p:spPr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  <p:pic>
        <p:nvPicPr>
          <p:cNvPr id="5" name="Content Placeholder 4" descr="Screen Shot 2012-06-11 at 17.26.0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58" r="-12558"/>
          <a:stretch>
            <a:fillRect/>
          </a:stretch>
        </p:blipFill>
        <p:spPr>
          <a:xfrm>
            <a:off x="-614891" y="891403"/>
            <a:ext cx="10608490" cy="5834261"/>
          </a:xfrm>
        </p:spPr>
      </p:pic>
    </p:spTree>
    <p:extLst>
      <p:ext uri="{BB962C8B-B14F-4D97-AF65-F5344CB8AC3E}">
        <p14:creationId xmlns:p14="http://schemas.microsoft.com/office/powerpoint/2010/main" val="1107445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346</Words>
  <Application>Microsoft Macintosh PowerPoint</Application>
  <PresentationFormat>On-screen Show (4:3)</PresentationFormat>
  <Paragraphs>43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The DIAL project update Digital Integration into Arts Learning  </vt:lpstr>
      <vt:lpstr>Programme Funding &amp; Dates </vt:lpstr>
      <vt:lpstr>DIAL blog http://dial.myblog.arts.ac.uk/ process.arts http://process.arts.ac.uk/ </vt:lpstr>
      <vt:lpstr>Milestones Year 1 : M1 setup (project, team and groups)  M2 (Group content spaces/communities on process.arts) M3 (Group as projects, DIAL group project plans)  M4 (Engage with industry/sector partner)  M5 (long term integration with UAL webspace/environment)  M6 (Year 1 Evaluation Report) M7 (Sustainability) </vt:lpstr>
      <vt:lpstr>The ‘digital baseline’ blogs will record all aspects of digital life, including learning &amp; teaching, college, department, course &amp; individual perspectives http://ualdigitalbaseline.myblog.arts.ac.uk/ </vt:lpstr>
      <vt:lpstr> Surveys Your Digital World - please tell us more!   </vt:lpstr>
      <vt:lpstr>DIAL Objectives http://dial.myblog.arts.ac.uk/2012/02/10/objectives/ </vt:lpstr>
      <vt:lpstr>DIAL Objectives http://dial.myblog.arts.ac.uk/2012/02/10/objectives/ </vt:lpstr>
      <vt:lpstr>DIAL Objectives http://dial.myblog.arts.ac.uk/2012/02/10/objectives/ </vt:lpstr>
      <vt:lpstr>DIAL project or programme? </vt:lpstr>
      <vt:lpstr>DIAL groups will include the combined experience levels of staff &amp; students and acknowledge that each DIAL participant may be a novice and expert at the same time in these new digital domains  Engage and support maximum stakeholder participation and communication between DIAL project communities of practice, including open debate/forum (live &amp; online), cross college/alumni/industry interaction, course/staff/student level case studies, events, workshops and online resources. </vt:lpstr>
      <vt:lpstr>DIAL Project Groups</vt:lpstr>
      <vt:lpstr> What makes UAL a forward thinking university in terms of it digital capacity? JISC Developing Digital Literacies programme: summary of project baseline reports   </vt:lpstr>
      <vt:lpstr>Thank you </vt:lpstr>
    </vt:vector>
  </TitlesOfParts>
  <Company>University of the Arts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 project update:  Project manager Chris Follows, Strategic Development SMT </dc:title>
  <dc:creator>Authorised User</dc:creator>
  <cp:lastModifiedBy>Authorised User</cp:lastModifiedBy>
  <cp:revision>37</cp:revision>
  <dcterms:created xsi:type="dcterms:W3CDTF">2012-05-22T08:47:27Z</dcterms:created>
  <dcterms:modified xsi:type="dcterms:W3CDTF">2012-06-11T16:27:54Z</dcterms:modified>
</cp:coreProperties>
</file>