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4" r:id="rId5"/>
    <p:sldId id="266" r:id="rId6"/>
    <p:sldId id="276" r:id="rId7"/>
    <p:sldId id="268" r:id="rId8"/>
    <p:sldId id="262" r:id="rId9"/>
    <p:sldId id="264" r:id="rId10"/>
    <p:sldId id="265" r:id="rId11"/>
    <p:sldId id="272" r:id="rId12"/>
    <p:sldId id="275" r:id="rId13"/>
    <p:sldId id="261" r:id="rId14"/>
    <p:sldId id="273" r:id="rId15"/>
    <p:sldId id="269" r:id="rId16"/>
    <p:sldId id="278" r:id="rId17"/>
    <p:sldId id="279" r:id="rId18"/>
    <p:sldId id="280" r:id="rId19"/>
    <p:sldId id="281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1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27/06/2012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635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27/06/2012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20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27/06/2012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14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27/06/2012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63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27/06/2012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27/06/2012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66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27/06/2012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53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27/06/2012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27/06/2012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84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27/06/2012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93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891E-0F90-914D-A270-143EC0A57FD9}" type="datetimeFigureOut">
              <a:rPr lang="en-US" smtClean="0"/>
              <a:t>27/06/2012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7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2891E-0F90-914D-A270-143EC0A57FD9}" type="datetimeFigureOut">
              <a:rPr lang="en-US" smtClean="0"/>
              <a:t>27/06/2012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CBC0B-A5E6-5140-AE83-72003DEE5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76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jisc.ac.uk/whatwedo/programmes/elearning/developingdigitalliteracies/developingdigitalliteraciesprog.aspx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ial.myblog.arts.ac.uk/2012/03/22/" TargetMode="Externa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aldigitalbaseline.myblog.arts.ac.uk/" TargetMode="Externa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ial.myblog.arts.ac.uk/2012/03/22/2012/02/10/objectives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ial.myblog.arts.ac.uk/2012/03/22/2012/02/10/objectives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ial.myblog.arts.ac.uk/2012/03/22/2012/02/10/objectives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rocess.arts.ac.uk/" TargetMode="External"/><Relationship Id="rId3" Type="http://schemas.openxmlformats.org/officeDocument/2006/relationships/image" Target="../media/image8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68188"/>
            <a:ext cx="7772400" cy="21698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DIAL </a:t>
            </a:r>
            <a:r>
              <a:rPr lang="en-US" dirty="0" smtClean="0"/>
              <a:t>project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Digital Integration into Arts </a:t>
            </a:r>
            <a:r>
              <a:rPr lang="en-US" dirty="0" smtClean="0"/>
              <a:t>Learning</a:t>
            </a:r>
            <a:br>
              <a:rPr lang="en-US" dirty="0" smtClean="0"/>
            </a:br>
            <a:r>
              <a:rPr lang="en-US" dirty="0" smtClean="0"/>
              <a:t>University of the Arts London</a:t>
            </a:r>
            <a:r>
              <a:rPr lang="en-US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38007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DIAL Project </a:t>
            </a:r>
            <a:r>
              <a:rPr lang="en-US" dirty="0" smtClean="0"/>
              <a:t>manager Chris Follows </a:t>
            </a:r>
          </a:p>
          <a:p>
            <a:r>
              <a:rPr lang="fr-FR" dirty="0"/>
              <a:t>ARLIS </a:t>
            </a:r>
            <a:r>
              <a:rPr lang="fr-FR" dirty="0" err="1"/>
              <a:t>Annual</a:t>
            </a:r>
            <a:r>
              <a:rPr lang="fr-FR" dirty="0"/>
              <a:t> </a:t>
            </a:r>
            <a:r>
              <a:rPr lang="fr-FR" dirty="0" err="1" smtClean="0"/>
              <a:t>Conference</a:t>
            </a:r>
            <a:r>
              <a:rPr lang="fr-FR" dirty="0" smtClean="0"/>
              <a:t> 2012 </a:t>
            </a:r>
          </a:p>
          <a:p>
            <a:r>
              <a:rPr lang="fr-FR" dirty="0" smtClean="0"/>
              <a:t>29 </a:t>
            </a:r>
            <a:r>
              <a:rPr lang="fr-FR" dirty="0" err="1" smtClean="0"/>
              <a:t>June</a:t>
            </a:r>
            <a:endParaRPr lang="en-US" dirty="0"/>
          </a:p>
        </p:txBody>
      </p:sp>
      <p:pic>
        <p:nvPicPr>
          <p:cNvPr id="5" name="Picture 4" descr="DIAL-banner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6" y="170954"/>
            <a:ext cx="8927594" cy="1880493"/>
          </a:xfrm>
          <a:prstGeom prst="rect">
            <a:avLst/>
          </a:prstGeom>
        </p:spPr>
      </p:pic>
      <p:pic>
        <p:nvPicPr>
          <p:cNvPr id="6" name="Picture 5" descr="arlis_log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53" y="5582372"/>
            <a:ext cx="13970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84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1240"/>
          </a:xfrm>
        </p:spPr>
        <p:txBody>
          <a:bodyPr>
            <a:normAutofit fontScale="90000"/>
          </a:bodyPr>
          <a:lstStyle/>
          <a:p>
            <a:r>
              <a:rPr lang="en-US" dirty="0"/>
              <a:t>Programme </a:t>
            </a:r>
            <a:r>
              <a:rPr lang="en-US" dirty="0" smtClean="0"/>
              <a:t>&amp; project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4847"/>
            <a:ext cx="8229600" cy="522784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JISC  </a:t>
            </a:r>
            <a:r>
              <a:rPr lang="en-US" dirty="0">
                <a:hlinkClick r:id="rId2"/>
              </a:rPr>
              <a:t>Developing Digital Literacies programme </a:t>
            </a:r>
            <a:r>
              <a:rPr lang="en-US" dirty="0" smtClean="0"/>
              <a:t>is </a:t>
            </a:r>
            <a:r>
              <a:rPr lang="en-US" dirty="0"/>
              <a:t>funding 12 projects over 2 years to promote the development of coherent, inclusive and holistic institutional strategies and </a:t>
            </a:r>
            <a:r>
              <a:rPr lang="en-US" dirty="0" err="1"/>
              <a:t>organisational</a:t>
            </a:r>
            <a:r>
              <a:rPr lang="en-US" dirty="0"/>
              <a:t> approaches for developing digital literacies for all staff and students in UK further and higher </a:t>
            </a:r>
            <a:r>
              <a:rPr lang="en-US" dirty="0" smtClean="0"/>
              <a:t>education.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Projects are </a:t>
            </a:r>
            <a:r>
              <a:rPr lang="en-US" dirty="0"/>
              <a:t>working across the following stakeholder groupings in their plans for developing digital literacies: </a:t>
            </a:r>
            <a:r>
              <a:rPr lang="en-US" b="1" dirty="0"/>
              <a:t>students, academic staff, research staff, librarians and learning resources and support staff, administrators and </a:t>
            </a:r>
            <a:r>
              <a:rPr lang="en-US" b="1" dirty="0" smtClean="0"/>
              <a:t>managers, support </a:t>
            </a:r>
            <a:r>
              <a:rPr lang="en-US" b="1" dirty="0"/>
              <a:t>staff, technical staff and estates </a:t>
            </a:r>
            <a:r>
              <a:rPr lang="en-US" b="1" dirty="0" smtClean="0"/>
              <a:t>staff.</a:t>
            </a:r>
            <a:br>
              <a:rPr lang="en-US" b="1" dirty="0" smtClean="0"/>
            </a:br>
            <a:endParaRPr lang="en-US" b="1" dirty="0" smtClean="0"/>
          </a:p>
          <a:p>
            <a:r>
              <a:rPr lang="en-US" dirty="0" smtClean="0"/>
              <a:t>DIAL is a t</a:t>
            </a:r>
            <a:r>
              <a:rPr lang="en-US" dirty="0" smtClean="0"/>
              <a:t>wo </a:t>
            </a:r>
            <a:r>
              <a:rPr lang="en-US" dirty="0" smtClean="0"/>
              <a:t>year, </a:t>
            </a:r>
            <a:r>
              <a:rPr lang="en-US" dirty="0"/>
              <a:t>partially </a:t>
            </a:r>
            <a:r>
              <a:rPr lang="en-US" dirty="0" smtClean="0"/>
              <a:t>JISC funded </a:t>
            </a:r>
            <a:r>
              <a:rPr lang="en-US" dirty="0"/>
              <a:t>(</a:t>
            </a:r>
            <a:r>
              <a:rPr lang="en-US" dirty="0" smtClean="0"/>
              <a:t>100k</a:t>
            </a:r>
            <a:r>
              <a:rPr lang="en-US" dirty="0" smtClean="0"/>
              <a:t>) digital literacies projects</a:t>
            </a:r>
          </a:p>
          <a:p>
            <a:endParaRPr lang="en-US" dirty="0" smtClean="0"/>
          </a:p>
          <a:p>
            <a:r>
              <a:rPr lang="en-US" dirty="0" smtClean="0"/>
              <a:t>DIAL Project </a:t>
            </a:r>
            <a:r>
              <a:rPr lang="en-US" b="1" dirty="0"/>
              <a:t>start </a:t>
            </a:r>
            <a:r>
              <a:rPr lang="en-US" dirty="0"/>
              <a:t>date: Nov </a:t>
            </a:r>
            <a:r>
              <a:rPr lang="en-US" dirty="0" smtClean="0"/>
              <a:t>2011 - </a:t>
            </a:r>
            <a:r>
              <a:rPr lang="en-US" b="1" dirty="0"/>
              <a:t>completion</a:t>
            </a:r>
            <a:r>
              <a:rPr lang="en-US" dirty="0"/>
              <a:t> date</a:t>
            </a:r>
            <a:r>
              <a:rPr lang="en-US" dirty="0" smtClean="0"/>
              <a:t>: </a:t>
            </a:r>
            <a:r>
              <a:rPr lang="en-US" dirty="0"/>
              <a:t>Nov </a:t>
            </a:r>
            <a:r>
              <a:rPr lang="en-US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644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32"/>
          </a:xfrm>
        </p:spPr>
        <p:txBody>
          <a:bodyPr>
            <a:normAutofit/>
          </a:bodyPr>
          <a:lstStyle/>
          <a:p>
            <a:r>
              <a:rPr lang="en-US" sz="3200" b="1" dirty="0"/>
              <a:t>DIAL blog </a:t>
            </a:r>
            <a:r>
              <a:rPr lang="en-US" sz="3200" u="sng" dirty="0">
                <a:hlinkClick r:id="rId2"/>
              </a:rPr>
              <a:t>http://dial.myblog.arts.ac.uk</a:t>
            </a:r>
            <a:r>
              <a:rPr lang="en-US" sz="3200" u="sng" dirty="0" smtClean="0">
                <a:hlinkClick r:id="rId2"/>
              </a:rPr>
              <a:t>/</a:t>
            </a:r>
            <a:endParaRPr lang="en-US" sz="3200" dirty="0"/>
          </a:p>
        </p:txBody>
      </p:sp>
      <p:pic>
        <p:nvPicPr>
          <p:cNvPr id="4" name="Content Placeholder 3" descr="Screen Shot 2012-05-22 at 09.52.47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412" r="-21412"/>
          <a:stretch>
            <a:fillRect/>
          </a:stretch>
        </p:blipFill>
        <p:spPr>
          <a:xfrm>
            <a:off x="-1375711" y="1083334"/>
            <a:ext cx="11951830" cy="6573046"/>
          </a:xfrm>
        </p:spPr>
      </p:pic>
    </p:spTree>
    <p:extLst>
      <p:ext uri="{BB962C8B-B14F-4D97-AF65-F5344CB8AC3E}">
        <p14:creationId xmlns:p14="http://schemas.microsoft.com/office/powerpoint/2010/main" val="213997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 aims </a:t>
            </a:r>
            <a:r>
              <a:rPr lang="en-US" dirty="0" smtClean="0"/>
              <a:t>to: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400" b="1" dirty="0" smtClean="0"/>
              <a:t>Culture change: </a:t>
            </a:r>
            <a:r>
              <a:rPr lang="en-US" sz="4400" dirty="0" smtClean="0"/>
              <a:t>Develop </a:t>
            </a:r>
            <a:r>
              <a:rPr lang="en-US" sz="4400" dirty="0"/>
              <a:t>confidence and capability in the adoption and integration of digitally enhanced learning for staff and </a:t>
            </a:r>
            <a:r>
              <a:rPr lang="en-US" sz="4400" dirty="0" smtClean="0"/>
              <a:t>students 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Improve graduate employability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6748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The ‘digital baseline’ blogs will record all aspects of digital life, including learning &amp;</a:t>
            </a:r>
            <a:r>
              <a:rPr lang="en-US" sz="2000" dirty="0" smtClean="0"/>
              <a:t> </a:t>
            </a:r>
            <a:r>
              <a:rPr lang="en-US" sz="2000" dirty="0"/>
              <a:t>teaching, college, department, course &amp;</a:t>
            </a:r>
            <a:r>
              <a:rPr lang="en-US" sz="2000" dirty="0" smtClean="0"/>
              <a:t> </a:t>
            </a:r>
            <a:r>
              <a:rPr lang="en-US" sz="2000" dirty="0"/>
              <a:t>individual </a:t>
            </a:r>
            <a:r>
              <a:rPr lang="en-US" sz="2000" dirty="0" smtClean="0"/>
              <a:t>perspectives </a:t>
            </a:r>
            <a:r>
              <a:rPr lang="hr-HR" sz="2000" dirty="0">
                <a:hlinkClick r:id="rId2"/>
              </a:rPr>
              <a:t>http://ualdigitalbaseline.myblog.arts.ac.uk</a:t>
            </a:r>
            <a:r>
              <a:rPr lang="hr-HR" sz="2000" dirty="0" smtClean="0">
                <a:hlinkClick r:id="rId2"/>
              </a:rPr>
              <a:t>/</a:t>
            </a:r>
            <a:r>
              <a:rPr lang="hr-HR" sz="2000" dirty="0" smtClean="0"/>
              <a:t> </a:t>
            </a:r>
            <a:endParaRPr lang="en-US" sz="2000" dirty="0"/>
          </a:p>
        </p:txBody>
      </p:sp>
      <p:pic>
        <p:nvPicPr>
          <p:cNvPr id="5" name="Content Placeholder 4" descr="Screen Shot 2012-06-11 at 17.09.12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4" b="95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70859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616"/>
            <a:ext cx="8229600" cy="859386"/>
          </a:xfrm>
        </p:spPr>
        <p:txBody>
          <a:bodyPr>
            <a:noAutofit/>
          </a:bodyPr>
          <a:lstStyle/>
          <a:p>
            <a:r>
              <a:rPr lang="en-US" sz="3200" dirty="0" smtClean="0"/>
              <a:t>Surveys UAL </a:t>
            </a:r>
            <a:br>
              <a:rPr lang="en-US" sz="3200" dirty="0" smtClean="0"/>
            </a:br>
            <a:r>
              <a:rPr lang="en-US" sz="3200" dirty="0" smtClean="0"/>
              <a:t>Skills …………… Online practice</a:t>
            </a:r>
            <a:endParaRPr lang="en-US" sz="3200" dirty="0"/>
          </a:p>
        </p:txBody>
      </p:sp>
      <p:pic>
        <p:nvPicPr>
          <p:cNvPr id="4" name="Content Placeholder 3" descr="Screen Shot 2012-06-27 at 16.49.5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1" r="-1911"/>
          <a:stretch>
            <a:fillRect/>
          </a:stretch>
        </p:blipFill>
        <p:spPr>
          <a:xfrm>
            <a:off x="158756" y="1435406"/>
            <a:ext cx="8890276" cy="5258021"/>
          </a:xfrm>
        </p:spPr>
      </p:pic>
    </p:spTree>
    <p:extLst>
      <p:ext uri="{BB962C8B-B14F-4D97-AF65-F5344CB8AC3E}">
        <p14:creationId xmlns:p14="http://schemas.microsoft.com/office/powerpoint/2010/main" val="2155033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2451"/>
          </a:xfrm>
        </p:spPr>
        <p:txBody>
          <a:bodyPr>
            <a:noAutofit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Surveys (commercial online practice)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1" dirty="0" smtClean="0"/>
              <a:t>Your Digital World - please tell us more!</a:t>
            </a:r>
            <a:br>
              <a:rPr lang="en-US" sz="3200" b="1" dirty="0" smtClean="0"/>
            </a:br>
            <a:r>
              <a:rPr lang="fr-FR" sz="3200" b="1" dirty="0" smtClean="0"/>
              <a:t/>
            </a:r>
            <a:br>
              <a:rPr lang="fr-FR" sz="3200" b="1" dirty="0" smtClean="0"/>
            </a:b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4" name="Content Placeholder 3" descr="Screen Shot 2012-05-22 at 10.16.2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" r="10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4730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DIAL Objectives</a:t>
            </a:r>
            <a:r>
              <a:rPr lang="en-US" sz="2000" b="1" dirty="0"/>
              <a:t> </a:t>
            </a:r>
            <a:r>
              <a:rPr lang="en-US" sz="2000" dirty="0">
                <a:hlinkClick r:id="rId2"/>
              </a:rPr>
              <a:t>http://dial.myblog.arts.ac.uk/2012/02/10/objectives/</a:t>
            </a:r>
            <a:r>
              <a:rPr lang="en-US" sz="2000" dirty="0" smtClean="0">
                <a:effectLst/>
              </a:rPr>
              <a:t>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2714"/>
            <a:ext cx="8229600" cy="5054792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b="1" dirty="0" smtClean="0"/>
              <a:t>Institutional: </a:t>
            </a:r>
          </a:p>
          <a:p>
            <a:pPr marL="0" lvl="0" indent="0">
              <a:buNone/>
            </a:pPr>
            <a:endParaRPr lang="en-US" b="1" dirty="0" smtClean="0"/>
          </a:p>
          <a:p>
            <a:pPr lvl="0"/>
            <a:r>
              <a:rPr lang="en-US" dirty="0" smtClean="0"/>
              <a:t>Embed </a:t>
            </a:r>
            <a:r>
              <a:rPr lang="en-US" dirty="0"/>
              <a:t>DIAL networks and digital literacies developments into UAL web environment, policies and practices. 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/>
              <a:t>Define, debate and test impact of new institutional terms, definitions and policies including: flexible learning, digital citizenship, digital literacy/capability</a:t>
            </a:r>
            <a:r>
              <a:rPr lang="en-US" b="1" dirty="0"/>
              <a:t> </a:t>
            </a:r>
            <a:r>
              <a:rPr lang="en-US" dirty="0"/>
              <a:t>and open education.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631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DIAL Objectives</a:t>
            </a:r>
            <a:r>
              <a:rPr lang="en-US" sz="2000" b="1" dirty="0"/>
              <a:t> </a:t>
            </a:r>
            <a:r>
              <a:rPr lang="en-US" sz="2000" dirty="0">
                <a:hlinkClick r:id="rId2"/>
              </a:rPr>
              <a:t>http://dial.myblog.arts.ac.uk/2012/02/10/objectives/</a:t>
            </a:r>
            <a:r>
              <a:rPr lang="en-US" sz="2000" dirty="0" smtClean="0">
                <a:effectLst/>
              </a:rPr>
              <a:t>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Staff:</a:t>
            </a:r>
            <a:br>
              <a:rPr lang="en-US" b="1" dirty="0" smtClean="0"/>
            </a:br>
            <a:endParaRPr lang="en-US" b="1" dirty="0" smtClean="0"/>
          </a:p>
          <a:p>
            <a:pPr lvl="0"/>
            <a:r>
              <a:rPr lang="en-US" dirty="0"/>
              <a:t>Improved flexible approaches to CPD &amp; PPD staff </a:t>
            </a:r>
            <a:r>
              <a:rPr lang="en-US" dirty="0" smtClean="0"/>
              <a:t>development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Support the implementation of digitally enhanced learning &amp; practice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302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DIAL Objectives</a:t>
            </a:r>
            <a:r>
              <a:rPr lang="en-US" sz="2000" b="1" dirty="0"/>
              <a:t> </a:t>
            </a:r>
            <a:r>
              <a:rPr lang="en-US" sz="2000" dirty="0">
                <a:hlinkClick r:id="rId2"/>
              </a:rPr>
              <a:t>http://dial.myblog.arts.ac.uk/2012/02/10/objectives/</a:t>
            </a:r>
            <a:r>
              <a:rPr lang="en-US" sz="2000" dirty="0" smtClean="0">
                <a:effectLst/>
              </a:rPr>
              <a:t>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Students</a:t>
            </a:r>
            <a:br>
              <a:rPr lang="en-US" b="1" dirty="0" smtClean="0"/>
            </a:br>
            <a:endParaRPr lang="en-US" b="1" dirty="0" smtClean="0"/>
          </a:p>
          <a:p>
            <a:pPr lvl="0"/>
            <a:r>
              <a:rPr lang="en-US" dirty="0"/>
              <a:t>Improved graduate employability by enhancing presentation skills and professional online identities. 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688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DIAL project or programme?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dirty="0" smtClean="0"/>
              <a:t>The </a:t>
            </a:r>
            <a:r>
              <a:rPr lang="en-US" dirty="0"/>
              <a:t>DIAL project was always going to be bigger than a project and by acknowledging this and looking at DIAL as a potential UAL programme we can better build a case for developing a UAL wide digital strategy and sustainability plans to develop and maintain progressive digital practice at UAL. </a:t>
            </a: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DIAL </a:t>
            </a:r>
            <a:r>
              <a:rPr lang="en-US" dirty="0"/>
              <a:t>will run as </a:t>
            </a:r>
            <a:r>
              <a:rPr lang="en-US" dirty="0" smtClean="0"/>
              <a:t>a pilot </a:t>
            </a:r>
            <a:r>
              <a:rPr lang="en-US" dirty="0"/>
              <a:t>programme and do its best to acknowledge as wide a spectrum of issues as possible although it cannot address everything.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169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949"/>
            <a:ext cx="8229600" cy="597629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 smtClean="0"/>
              <a:t>DIAL project groups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Identify </a:t>
            </a:r>
            <a:r>
              <a:rPr lang="en-US" sz="2800" dirty="0"/>
              <a:t>mutually supportive communities of staff and students </a:t>
            </a:r>
            <a:endParaRPr lang="en-US" sz="2800" dirty="0" smtClean="0"/>
          </a:p>
          <a:p>
            <a:pPr marL="0" indent="0">
              <a:buNone/>
            </a:pPr>
            <a:endParaRPr lang="en-US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I</a:t>
            </a:r>
            <a:r>
              <a:rPr lang="en-US" sz="2800" dirty="0" smtClean="0">
                <a:solidFill>
                  <a:srgbClr val="000000"/>
                </a:solidFill>
              </a:rPr>
              <a:t>dentify </a:t>
            </a:r>
            <a:r>
              <a:rPr lang="en-US" sz="2800" dirty="0">
                <a:solidFill>
                  <a:srgbClr val="000000"/>
                </a:solidFill>
              </a:rPr>
              <a:t>goals for improving their collective digital </a:t>
            </a:r>
            <a:r>
              <a:rPr lang="en-US" sz="2800" dirty="0" smtClean="0">
                <a:solidFill>
                  <a:srgbClr val="000000"/>
                </a:solidFill>
              </a:rPr>
              <a:t>literacies</a:t>
            </a:r>
            <a:endParaRPr lang="en-US" sz="2800" dirty="0"/>
          </a:p>
          <a:p>
            <a:pPr marL="0" indent="0">
              <a:buNone/>
            </a:pPr>
            <a:endParaRPr lang="en-US" sz="2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So </a:t>
            </a:r>
            <a:r>
              <a:rPr lang="en-US" sz="2800" dirty="0">
                <a:solidFill>
                  <a:srgbClr val="000000"/>
                </a:solidFill>
              </a:rPr>
              <a:t>the communities can be increasingly autonomous in their development </a:t>
            </a:r>
            <a:r>
              <a:rPr lang="en-US" sz="2800" dirty="0" err="1">
                <a:solidFill>
                  <a:srgbClr val="000000"/>
                </a:solidFill>
              </a:rPr>
              <a:t>programmes</a:t>
            </a:r>
            <a:r>
              <a:rPr lang="en-US" sz="2800" dirty="0" smtClean="0">
                <a:solidFill>
                  <a:srgbClr val="000000"/>
                </a:solidFill>
              </a:rPr>
              <a:t>. </a:t>
            </a:r>
          </a:p>
          <a:p>
            <a:pPr marL="0" indent="0">
              <a:buNone/>
            </a:pPr>
            <a:endParaRPr lang="en-US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Within the community, </a:t>
            </a:r>
            <a:r>
              <a:rPr lang="en-US" sz="2800" dirty="0">
                <a:solidFill>
                  <a:srgbClr val="000000"/>
                </a:solidFill>
              </a:rPr>
              <a:t>individual and collective aims and anxieties will be identified, along with current skills and experience. </a:t>
            </a:r>
            <a:endParaRPr lang="en-US" sz="2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collaborate </a:t>
            </a:r>
            <a:r>
              <a:rPr lang="en-US" sz="2800" dirty="0">
                <a:solidFill>
                  <a:srgbClr val="000000"/>
                </a:solidFill>
              </a:rPr>
              <a:t>to increase the overall digital literacy of the whole community. 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07204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8958"/>
            <a:ext cx="8229600" cy="1443753"/>
          </a:xfrm>
        </p:spPr>
        <p:txBody>
          <a:bodyPr>
            <a:noAutofit/>
          </a:bodyPr>
          <a:lstStyle/>
          <a:p>
            <a:r>
              <a:rPr lang="en-US" sz="1800" b="1" dirty="0"/>
              <a:t>DIAL groups will include the combined experience levels of staff &amp; students and acknowledge that each DIAL participant may be a novice and expert at the same time in </a:t>
            </a:r>
            <a:r>
              <a:rPr lang="en-US" sz="1800" b="1" dirty="0" smtClean="0"/>
              <a:t>these new </a:t>
            </a:r>
            <a:r>
              <a:rPr lang="en-US" sz="1800" b="1" dirty="0"/>
              <a:t>digital </a:t>
            </a:r>
            <a:r>
              <a:rPr lang="en-US" sz="1800" b="1" dirty="0" smtClean="0"/>
              <a:t>domains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Engage </a:t>
            </a:r>
            <a:r>
              <a:rPr lang="en-US" sz="1400" dirty="0" smtClean="0"/>
              <a:t>and support maximum stakeholder participation and communication between DIAL project communities of practice, including open debate/forum (live &amp; online), cross college/alumni/industry interaction, course/staff/student level case studies, events, workshops and online resources.</a:t>
            </a:r>
            <a:br>
              <a:rPr lang="en-US" sz="1400" dirty="0" smtClean="0"/>
            </a:br>
            <a:endParaRPr lang="en-US" sz="1400" dirty="0"/>
          </a:p>
        </p:txBody>
      </p:sp>
      <p:pic>
        <p:nvPicPr>
          <p:cNvPr id="4" name="Content Placeholder 3" descr="map-skills-edit2-1024x72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902" r="-10902"/>
          <a:stretch>
            <a:fillRect/>
          </a:stretch>
        </p:blipFill>
        <p:spPr>
          <a:xfrm>
            <a:off x="457200" y="1986317"/>
            <a:ext cx="8229600" cy="4770438"/>
          </a:xfrm>
        </p:spPr>
      </p:pic>
    </p:spTree>
    <p:extLst>
      <p:ext uri="{BB962C8B-B14F-4D97-AF65-F5344CB8AC3E}">
        <p14:creationId xmlns:p14="http://schemas.microsoft.com/office/powerpoint/2010/main" val="2896773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9897"/>
            <a:ext cx="8229600" cy="65339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9D0101"/>
                </a:solidFill>
              </a:rPr>
              <a:t>process</a:t>
            </a:r>
            <a:r>
              <a:rPr lang="en-US" sz="3200" b="1" dirty="0"/>
              <a:t>.arts</a:t>
            </a:r>
            <a:r>
              <a:rPr lang="en-US" sz="3200" dirty="0"/>
              <a:t> </a:t>
            </a:r>
            <a:r>
              <a:rPr lang="en-US" sz="3200" u="sng" dirty="0">
                <a:hlinkClick r:id="rId2"/>
              </a:rPr>
              <a:t>http://process.arts.ac.uk/</a:t>
            </a:r>
            <a:r>
              <a:rPr lang="en-US" sz="3200" dirty="0"/>
              <a:t> </a:t>
            </a:r>
            <a:endParaRPr lang="en-US" sz="3200" dirty="0"/>
          </a:p>
        </p:txBody>
      </p:sp>
      <p:pic>
        <p:nvPicPr>
          <p:cNvPr id="5" name="Content Placeholder 4" descr="pa-site1.tif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78" r="-14678"/>
          <a:stretch>
            <a:fillRect/>
          </a:stretch>
        </p:blipFill>
        <p:spPr>
          <a:xfrm>
            <a:off x="-689208" y="1036241"/>
            <a:ext cx="10585757" cy="5821759"/>
          </a:xfrm>
        </p:spPr>
      </p:pic>
    </p:spTree>
    <p:extLst>
      <p:ext uri="{BB962C8B-B14F-4D97-AF65-F5344CB8AC3E}">
        <p14:creationId xmlns:p14="http://schemas.microsoft.com/office/powerpoint/2010/main" val="2397809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3608" y="211031"/>
            <a:ext cx="4740605" cy="68928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DIAL Project Groups</a:t>
            </a:r>
            <a:endParaRPr lang="en-US" dirty="0"/>
          </a:p>
        </p:txBody>
      </p:sp>
      <p:pic>
        <p:nvPicPr>
          <p:cNvPr id="5" name="Content Placeholder 4" descr="pa-site4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26" r="-14526"/>
          <a:stretch>
            <a:fillRect/>
          </a:stretch>
        </p:blipFill>
        <p:spPr>
          <a:xfrm>
            <a:off x="-915484" y="900312"/>
            <a:ext cx="11044273" cy="6073925"/>
          </a:xfrm>
        </p:spPr>
      </p:pic>
    </p:spTree>
    <p:extLst>
      <p:ext uri="{BB962C8B-B14F-4D97-AF65-F5344CB8AC3E}">
        <p14:creationId xmlns:p14="http://schemas.microsoft.com/office/powerpoint/2010/main" val="1536095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3608" y="211031"/>
            <a:ext cx="4740605" cy="68928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DIAL Project Groups</a:t>
            </a:r>
            <a:endParaRPr lang="en-US" dirty="0"/>
          </a:p>
        </p:txBody>
      </p:sp>
      <p:pic>
        <p:nvPicPr>
          <p:cNvPr id="4" name="Content Placeholder 3" descr="pa-site5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54" r="-14754"/>
          <a:stretch>
            <a:fillRect/>
          </a:stretch>
        </p:blipFill>
        <p:spPr>
          <a:xfrm>
            <a:off x="-1167984" y="1022758"/>
            <a:ext cx="11456127" cy="6300429"/>
          </a:xfrm>
        </p:spPr>
      </p:pic>
    </p:spTree>
    <p:extLst>
      <p:ext uri="{BB962C8B-B14F-4D97-AF65-F5344CB8AC3E}">
        <p14:creationId xmlns:p14="http://schemas.microsoft.com/office/powerpoint/2010/main" val="21632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3608" y="211031"/>
            <a:ext cx="4740605" cy="68928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DIAL Project Groups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2" y="900312"/>
            <a:ext cx="8898998" cy="6524937"/>
          </a:xfrm>
        </p:spPr>
      </p:pic>
    </p:spTree>
    <p:extLst>
      <p:ext uri="{BB962C8B-B14F-4D97-AF65-F5344CB8AC3E}">
        <p14:creationId xmlns:p14="http://schemas.microsoft.com/office/powerpoint/2010/main" val="2981213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6081"/>
            <a:ext cx="8229600" cy="791343"/>
          </a:xfrm>
        </p:spPr>
        <p:txBody>
          <a:bodyPr>
            <a:noAutofit/>
          </a:bodyPr>
          <a:lstStyle/>
          <a:p>
            <a:r>
              <a:rPr lang="en-US" sz="3200" b="1" dirty="0"/>
              <a:t>Early thoughts and common features from DIAL evaluation of pilot projects: 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5569"/>
            <a:ext cx="8229600" cy="489897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DIAL projects provide opportunity for personal reflections on personal roles and emerge from long-standing challenges people want to tackle, and perhaps up to now have not had the time or resources to attend to them. 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Teachers’ fear of learning in public (Online reflective practice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Dealing with the discomfort of making curricular resources public. (Open educational resources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Anxieties relating to presenting oneself in video and online (Professional identity)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276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5363"/>
            <a:ext cx="8229600" cy="38807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"it's not the winning but the taking part that </a:t>
            </a:r>
            <a:r>
              <a:rPr lang="en-US" sz="4400" dirty="0" smtClean="0"/>
              <a:t>counts”</a:t>
            </a:r>
          </a:p>
          <a:p>
            <a:pPr marL="0" indent="0" algn="ctr">
              <a:buNone/>
            </a:pPr>
            <a:endParaRPr lang="en-US" sz="4400" dirty="0" smtClean="0"/>
          </a:p>
          <a:p>
            <a:pPr marL="0" indent="0" algn="ctr">
              <a:buNone/>
            </a:pPr>
            <a:r>
              <a:rPr lang="en-US" sz="2800" dirty="0" smtClean="0"/>
              <a:t>Founder </a:t>
            </a:r>
            <a:r>
              <a:rPr lang="en-US" sz="2800" dirty="0"/>
              <a:t>of the Olympics, Baron Pierre de Coubertin</a:t>
            </a:r>
            <a:endParaRPr lang="en-US" sz="2800" dirty="0" smtClean="0"/>
          </a:p>
          <a:p>
            <a:pPr marL="0" indent="0" algn="ctr">
              <a:buNone/>
            </a:pPr>
            <a:endParaRPr lang="en-US" sz="4400" dirty="0" smtClean="0"/>
          </a:p>
          <a:p>
            <a:pPr marL="0" indent="0" algn="ctr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10571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215"/>
            <a:ext cx="8229600" cy="897618"/>
          </a:xfrm>
        </p:spPr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  <p:pic>
        <p:nvPicPr>
          <p:cNvPr id="5" name="Content Placeholder 4" descr="Screen Shot 2012-06-11 at 17.26.0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58" r="-12558"/>
          <a:stretch>
            <a:fillRect/>
          </a:stretch>
        </p:blipFill>
        <p:spPr>
          <a:xfrm>
            <a:off x="-614891" y="891403"/>
            <a:ext cx="10608490" cy="5834261"/>
          </a:xfrm>
        </p:spPr>
      </p:pic>
    </p:spTree>
    <p:extLst>
      <p:ext uri="{BB962C8B-B14F-4D97-AF65-F5344CB8AC3E}">
        <p14:creationId xmlns:p14="http://schemas.microsoft.com/office/powerpoint/2010/main" val="1107445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501</Words>
  <Application>Microsoft Macintosh PowerPoint</Application>
  <PresentationFormat>On-screen Show (4:3)</PresentationFormat>
  <Paragraphs>64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The DIAL project Digital Integration into Arts Learning University of the Arts London  </vt:lpstr>
      <vt:lpstr>Programme &amp; project details</vt:lpstr>
      <vt:lpstr>DIAL blog http://dial.myblog.arts.ac.uk/</vt:lpstr>
      <vt:lpstr>DIAL aims to:</vt:lpstr>
      <vt:lpstr>The ‘digital baseline’ blogs will record all aspects of digital life, including learning &amp; teaching, college, department, course &amp; individual perspectives http://ualdigitalbaseline.myblog.arts.ac.uk/ </vt:lpstr>
      <vt:lpstr>Surveys UAL  Skills …………… Online practice</vt:lpstr>
      <vt:lpstr> Surveys (commercial online practice) Your Digital World - please tell us more!   </vt:lpstr>
      <vt:lpstr>DIAL Objectives http://dial.myblog.arts.ac.uk/2012/02/10/objectives/ </vt:lpstr>
      <vt:lpstr>DIAL Objectives http://dial.myblog.arts.ac.uk/2012/02/10/objectives/ </vt:lpstr>
      <vt:lpstr>DIAL Objectives http://dial.myblog.arts.ac.uk/2012/02/10/objectives/ </vt:lpstr>
      <vt:lpstr>DIAL project or programme? </vt:lpstr>
      <vt:lpstr>PowerPoint Presentation</vt:lpstr>
      <vt:lpstr>DIAL groups will include the combined experience levels of staff &amp; students and acknowledge that each DIAL participant may be a novice and expert at the same time in these new digital domains  Engage and support maximum stakeholder participation and communication between DIAL project communities of practice, including open debate/forum (live &amp; online), cross college/alumni/industry interaction, course/staff/student level case studies, events, workshops and online resources. </vt:lpstr>
      <vt:lpstr>process.arts http://process.arts.ac.uk/ </vt:lpstr>
      <vt:lpstr>DIAL Project Groups</vt:lpstr>
      <vt:lpstr>DIAL Project Groups</vt:lpstr>
      <vt:lpstr>DIAL Project Groups</vt:lpstr>
      <vt:lpstr>Early thoughts and common features from DIAL evaluation of pilot projects:  </vt:lpstr>
      <vt:lpstr>PowerPoint Presentation</vt:lpstr>
      <vt:lpstr>Thank you </vt:lpstr>
    </vt:vector>
  </TitlesOfParts>
  <Company>University of the Arts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 project update:  Project manager Chris Follows, Strategic Development SMT </dc:title>
  <dc:creator>Authorised User</dc:creator>
  <cp:lastModifiedBy>Authorised User</cp:lastModifiedBy>
  <cp:revision>69</cp:revision>
  <dcterms:created xsi:type="dcterms:W3CDTF">2012-05-22T08:47:27Z</dcterms:created>
  <dcterms:modified xsi:type="dcterms:W3CDTF">2012-06-27T16:52:49Z</dcterms:modified>
</cp:coreProperties>
</file>