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71" r:id="rId5"/>
    <p:sldId id="260" r:id="rId6"/>
    <p:sldId id="272" r:id="rId7"/>
    <p:sldId id="261" r:id="rId8"/>
    <p:sldId id="262" r:id="rId9"/>
    <p:sldId id="263" r:id="rId10"/>
    <p:sldId id="264" r:id="rId11"/>
    <p:sldId id="265" r:id="rId12"/>
    <p:sldId id="266" r:id="rId13"/>
    <p:sldId id="275" r:id="rId14"/>
    <p:sldId id="273" r:id="rId15"/>
    <p:sldId id="276" r:id="rId16"/>
    <p:sldId id="274" r:id="rId17"/>
    <p:sldId id="277" r:id="rId18"/>
    <p:sldId id="278" r:id="rId19"/>
    <p:sldId id="269" r:id="rId20"/>
    <p:sldId id="270" r:id="rId21"/>
    <p:sldId id="280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8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09/07/2013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593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09/07/2013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89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09/07/2013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904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09/07/2013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431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09/07/2013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37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09/07/2013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3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09/07/2013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35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09/07/2013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09/07/2013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622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09/07/2013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822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09/07/2013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18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35EAC-E779-4843-8452-3E4228FFDD80}" type="datetimeFigureOut">
              <a:rPr lang="en-US" smtClean="0"/>
              <a:t>09/07/2013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276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DIALProject" TargetMode="External"/><Relationship Id="rId4" Type="http://schemas.openxmlformats.org/officeDocument/2006/relationships/hyperlink" Target="https://twitter.com/ProcessArtsUAL" TargetMode="External"/><Relationship Id="rId5" Type="http://schemas.openxmlformats.org/officeDocument/2006/relationships/hyperlink" Target="http://dial.myblog.arts.ac.uk" TargetMode="External"/><Relationship Id="rId6" Type="http://schemas.openxmlformats.org/officeDocument/2006/relationships/hyperlink" Target="http://process.arts.ac.uk/content/dial-projects-and-activities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DIALProject" TargetMode="External"/><Relationship Id="rId4" Type="http://schemas.openxmlformats.org/officeDocument/2006/relationships/hyperlink" Target="https://twitter.com/ProcessArtsUAL" TargetMode="External"/><Relationship Id="rId5" Type="http://schemas.openxmlformats.org/officeDocument/2006/relationships/hyperlink" Target="http://dial.myblog.arts.ac.uk" TargetMode="External"/><Relationship Id="rId6" Type="http://schemas.openxmlformats.org/officeDocument/2006/relationships/hyperlink" Target="http://process.arts.ac.uk/content/dial-projects-and-activities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s 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58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ink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5537" y="1824907"/>
            <a:ext cx="28429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hlinkClick r:id="rId3"/>
              </a:rPr>
              <a:t>@</a:t>
            </a:r>
            <a:r>
              <a:rPr lang="en-US" sz="2800" dirty="0" err="1" smtClean="0">
                <a:hlinkClick r:id="rId3"/>
              </a:rPr>
              <a:t>DIALProject</a:t>
            </a:r>
            <a:r>
              <a:rPr lang="en-US" sz="2800" dirty="0" smtClean="0">
                <a:hlinkClick r:id="rId3"/>
              </a:rPr>
              <a:t> </a:t>
            </a:r>
            <a:endParaRPr lang="en-US" sz="2800" dirty="0" smtClean="0"/>
          </a:p>
          <a:p>
            <a:r>
              <a:rPr lang="en-US" sz="2800" dirty="0" smtClean="0">
                <a:hlinkClick r:id="rId4"/>
              </a:rPr>
              <a:t>@</a:t>
            </a:r>
            <a:r>
              <a:rPr lang="en-US" sz="2800" dirty="0" err="1">
                <a:hlinkClick r:id="rId4"/>
              </a:rPr>
              <a:t>ProcessArtsUAL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25537" y="3533025"/>
            <a:ext cx="496061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hlinkClick r:id="rId5"/>
              </a:rPr>
              <a:t>http://dial.myblog.arts.ac.uk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525537" y="5028039"/>
            <a:ext cx="7801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linkClick r:id="rId6"/>
              </a:rPr>
              <a:t>http://process.arts.ac.uk/content/dial-projects-and-activities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-templa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3122" y="2951321"/>
            <a:ext cx="78365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Arial"/>
                <a:cs typeface="Arial"/>
              </a:rPr>
              <a:t>DLs are Complex/Complicated</a:t>
            </a:r>
            <a:endParaRPr lang="en-US" sz="4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1963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-templa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532"/>
            <a:ext cx="9144000" cy="64644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470" y="385840"/>
            <a:ext cx="7150891" cy="2897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latin typeface="Arial"/>
                <a:cs typeface="Arial"/>
              </a:rPr>
              <a:t>How DLs fit into UAL?</a:t>
            </a:r>
            <a:endParaRPr lang="en-US" sz="5400" dirty="0">
              <a:latin typeface="Arial"/>
              <a:cs typeface="Arial"/>
            </a:endParaRPr>
          </a:p>
        </p:txBody>
      </p:sp>
      <p:pic>
        <p:nvPicPr>
          <p:cNvPr id="2" name="Picture 1" descr="ual-zoo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81" y="1649140"/>
            <a:ext cx="5130040" cy="404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98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74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ol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3811" y="1775496"/>
            <a:ext cx="83094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Bring your own Device; College digital spaces: Different colleges have </a:t>
            </a:r>
            <a:r>
              <a:rPr lang="en-GB" b="1" dirty="0" smtClean="0"/>
              <a:t>varying</a:t>
            </a:r>
          </a:p>
          <a:p>
            <a:r>
              <a:rPr lang="en-GB" b="1" dirty="0" smtClean="0"/>
              <a:t> </a:t>
            </a:r>
            <a:r>
              <a:rPr lang="en-GB" b="1" dirty="0"/>
              <a:t>resources and open access ‘digital spaces’</a:t>
            </a:r>
            <a:r>
              <a:rPr lang="en-GB" b="1" dirty="0" smtClean="0"/>
              <a:t>: </a:t>
            </a:r>
            <a:r>
              <a:rPr lang="en-GB" dirty="0" smtClean="0"/>
              <a:t>can </a:t>
            </a:r>
            <a:r>
              <a:rPr lang="en-GB" dirty="0"/>
              <a:t>be difficult to run training or integrate with courses as an outside project or even a department</a:t>
            </a:r>
            <a:r>
              <a:rPr lang="en-GB" dirty="0" smtClean="0"/>
              <a:t>.</a:t>
            </a:r>
            <a:br>
              <a:rPr lang="en-GB" dirty="0" smtClean="0"/>
            </a:br>
            <a:endParaRPr lang="en-US" dirty="0"/>
          </a:p>
          <a:p>
            <a:r>
              <a:rPr lang="en-GB" b="1" dirty="0"/>
              <a:t>Course staff equipment:</a:t>
            </a:r>
            <a:r>
              <a:rPr lang="en-GB" dirty="0"/>
              <a:t> Building a ‘use case’ for right tools for the job, not </a:t>
            </a:r>
            <a:r>
              <a:rPr lang="en-GB" dirty="0" err="1"/>
              <a:t>iPad</a:t>
            </a:r>
            <a:r>
              <a:rPr lang="en-GB" dirty="0"/>
              <a:t> </a:t>
            </a:r>
            <a:r>
              <a:rPr lang="en-GB" dirty="0" smtClean="0"/>
              <a:t>for sake </a:t>
            </a:r>
            <a:r>
              <a:rPr lang="en-GB" dirty="0"/>
              <a:t>of an </a:t>
            </a:r>
            <a:r>
              <a:rPr lang="en-GB" dirty="0" err="1"/>
              <a:t>iPad</a:t>
            </a:r>
            <a:r>
              <a:rPr lang="en-GB" dirty="0" smtClean="0"/>
              <a:t>.</a:t>
            </a:r>
            <a:br>
              <a:rPr lang="en-GB" dirty="0" smtClean="0"/>
            </a:br>
            <a:endParaRPr lang="en-US" dirty="0"/>
          </a:p>
          <a:p>
            <a:r>
              <a:rPr lang="en-GB" b="1" dirty="0"/>
              <a:t>Bring your own environment; Online Infrastructure:</a:t>
            </a:r>
            <a:r>
              <a:rPr lang="en-GB" dirty="0"/>
              <a:t> In-house UAL digital tools and processes and </a:t>
            </a:r>
            <a:r>
              <a:rPr lang="en-GB" dirty="0" smtClean="0"/>
              <a:t>3</a:t>
            </a:r>
            <a:r>
              <a:rPr lang="en-GB" baseline="30000" dirty="0" smtClean="0"/>
              <a:t>rd</a:t>
            </a:r>
            <a:r>
              <a:rPr lang="en-GB" dirty="0" smtClean="0"/>
              <a:t> party </a:t>
            </a:r>
            <a:r>
              <a:rPr lang="en-GB" dirty="0"/>
              <a:t>tools and processes need to meet somewhere in the middle. Need good digital/web Infrastructure. </a:t>
            </a: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  <a:p>
            <a:r>
              <a:rPr lang="en-GB" b="1" dirty="0"/>
              <a:t>Finding a balance between face to face and digital: </a:t>
            </a:r>
            <a:r>
              <a:rPr lang="en-GB" dirty="0"/>
              <a:t>Don’t rely on one or the other, find a mutually </a:t>
            </a:r>
            <a:r>
              <a:rPr lang="en-GB" dirty="0" smtClean="0"/>
              <a:t>complementary </a:t>
            </a:r>
            <a:r>
              <a:rPr lang="en-GB" dirty="0"/>
              <a:t>processes, always have back up/alternative strategies.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259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EOP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52766" y="1763729"/>
            <a:ext cx="8513430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Managing Expectations: </a:t>
            </a:r>
            <a:r>
              <a:rPr lang="en-GB" sz="2400" dirty="0"/>
              <a:t>essential in everything you do from project management to one-to-one development, it’s a daily task</a:t>
            </a:r>
            <a:r>
              <a:rPr lang="en-GB" sz="2400" dirty="0" smtClean="0"/>
              <a:t>.</a:t>
            </a:r>
            <a:br>
              <a:rPr lang="en-GB" sz="2400" dirty="0" smtClean="0"/>
            </a:br>
            <a:endParaRPr lang="en-US" sz="2400" dirty="0"/>
          </a:p>
          <a:p>
            <a:r>
              <a:rPr lang="en-GB" sz="2400" b="1" dirty="0"/>
              <a:t>Guidance and support for DLs: </a:t>
            </a:r>
            <a:r>
              <a:rPr lang="en-GB" sz="2400" dirty="0"/>
              <a:t>Staff and</a:t>
            </a:r>
            <a:r>
              <a:rPr lang="en-GB" sz="2400" b="1" dirty="0"/>
              <a:t> </a:t>
            </a:r>
            <a:r>
              <a:rPr lang="en-GB" sz="2400" dirty="0"/>
              <a:t>Students need training; guidance and support in DLs specifically web literacies</a:t>
            </a:r>
            <a:r>
              <a:rPr lang="en-GB" sz="2400" dirty="0" smtClean="0"/>
              <a:t>.</a:t>
            </a:r>
            <a:br>
              <a:rPr lang="en-GB" sz="2400" dirty="0" smtClean="0"/>
            </a:br>
            <a:endParaRPr lang="en-US" sz="2400" dirty="0"/>
          </a:p>
          <a:p>
            <a:r>
              <a:rPr lang="en-GB" sz="2400" b="1" dirty="0" smtClean="0"/>
              <a:t>Understanding student </a:t>
            </a:r>
            <a:r>
              <a:rPr lang="en-GB" sz="2400" b="1" dirty="0"/>
              <a:t>DLs needs:</a:t>
            </a:r>
            <a:r>
              <a:rPr lang="en-GB" sz="2400" dirty="0"/>
              <a:t> DIAL learnt that students from across all years preferred and appreciated being asked/supported and encouraged into developing their 'specialist learning and professional practice' digital literacies and skills. </a:t>
            </a:r>
            <a:r>
              <a:rPr lang="en-GB" sz="2400" dirty="0" smtClean="0"/>
              <a:t/>
            </a:r>
            <a:br>
              <a:rPr lang="en-GB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66893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EOP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0454" y="1363957"/>
            <a:ext cx="8678055" cy="4738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2766" y="1800509"/>
            <a:ext cx="8513430" cy="2566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/>
              <a:t>Open </a:t>
            </a:r>
            <a:r>
              <a:rPr lang="en-GB" sz="2400" b="1" dirty="0"/>
              <a:t>practice</a:t>
            </a:r>
            <a:r>
              <a:rPr lang="en-GB" sz="2400" dirty="0"/>
              <a:t> </a:t>
            </a:r>
            <a:r>
              <a:rPr lang="en-GB" sz="2400" b="1" dirty="0"/>
              <a:t>and online reflection:</a:t>
            </a:r>
            <a:r>
              <a:rPr lang="en-GB" sz="2400" dirty="0"/>
              <a:t> Very useful for others and hugely rewarding but challenging for most</a:t>
            </a:r>
            <a:r>
              <a:rPr lang="en-GB" sz="2400" dirty="0" smtClean="0"/>
              <a:t>.</a:t>
            </a:r>
            <a:br>
              <a:rPr lang="en-GB" sz="2400" dirty="0" smtClean="0"/>
            </a:br>
            <a:endParaRPr lang="en-US" sz="2400" dirty="0"/>
          </a:p>
          <a:p>
            <a:r>
              <a:rPr lang="en-GB" sz="2400" b="1" dirty="0"/>
              <a:t>Alumni need DL support:</a:t>
            </a:r>
            <a:r>
              <a:rPr lang="en-GB" sz="2400" dirty="0"/>
              <a:t> DL training seems to be an important need to stakeholder group looking for support</a:t>
            </a:r>
            <a:r>
              <a:rPr lang="en-GB" sz="2400" dirty="0" smtClean="0"/>
              <a:t>.</a:t>
            </a:r>
            <a:br>
              <a:rPr lang="en-GB" sz="2400" dirty="0" smtClean="0"/>
            </a:br>
            <a:endParaRPr lang="en-US" sz="2400" dirty="0"/>
          </a:p>
          <a:p>
            <a:r>
              <a:rPr lang="en-GB" sz="2400" b="1" dirty="0"/>
              <a:t>Staff and students working DLs out together: </a:t>
            </a:r>
            <a:r>
              <a:rPr lang="en-GB" sz="2400" dirty="0"/>
              <a:t>encouraged to learn and teach DLs together, experimenting with different approaches and combinations of virtual and face-to-face interactions.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84657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LLE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5079" y="1764334"/>
            <a:ext cx="825473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/>
              <a:t>University Integration </a:t>
            </a:r>
            <a:endParaRPr lang="en-US" sz="2000" b="1" dirty="0"/>
          </a:p>
          <a:p>
            <a:r>
              <a:rPr lang="en-GB" sz="2000" dirty="0"/>
              <a:t> </a:t>
            </a:r>
            <a:endParaRPr lang="en-US" sz="2000" dirty="0"/>
          </a:p>
          <a:p>
            <a:r>
              <a:rPr lang="en-GB" sz="2000" b="1" dirty="0"/>
              <a:t>Trust &amp; </a:t>
            </a:r>
            <a:r>
              <a:rPr lang="en-GB" sz="2000" b="1" dirty="0" smtClean="0"/>
              <a:t>Confidence</a:t>
            </a:r>
            <a:r>
              <a:rPr lang="en-GB" sz="2000" b="1" dirty="0"/>
              <a:t>:</a:t>
            </a:r>
            <a:r>
              <a:rPr lang="en-GB" sz="2000" dirty="0"/>
              <a:t> Dealing with DLs can be tricky and sensitive work; It’s OK to make mistakes, even if you’re an expert. Be persistent and keep trying, DLs do not come as a one size fits all solution; no one has the all the right answers. </a:t>
            </a:r>
            <a:r>
              <a:rPr lang="en-GB" sz="2000" dirty="0" smtClean="0"/>
              <a:t/>
            </a:r>
            <a:br>
              <a:rPr lang="en-GB" sz="2000" dirty="0" smtClean="0"/>
            </a:br>
            <a:endParaRPr lang="en-US" sz="2000" dirty="0"/>
          </a:p>
          <a:p>
            <a:r>
              <a:rPr lang="en-GB" sz="2000" b="1" dirty="0"/>
              <a:t>Small steps towards local strategy:</a:t>
            </a:r>
            <a:r>
              <a:rPr lang="en-GB" sz="2000" dirty="0"/>
              <a:t> Once the trust and confidence starts to spread across a community/department and ownership of DLs expands</a:t>
            </a:r>
            <a:r>
              <a:rPr lang="en-GB" sz="2000" dirty="0" smtClean="0"/>
              <a:t>.</a:t>
            </a:r>
            <a:br>
              <a:rPr lang="en-GB" sz="2000" dirty="0" smtClean="0"/>
            </a:br>
            <a:endParaRPr lang="en-US" sz="2000" dirty="0"/>
          </a:p>
          <a:p>
            <a:r>
              <a:rPr lang="en-GB" sz="2000" b="1" dirty="0"/>
              <a:t>Partnerships</a:t>
            </a:r>
            <a:r>
              <a:rPr lang="en-GB" sz="2000" dirty="0"/>
              <a:t> </a:t>
            </a:r>
            <a:r>
              <a:rPr lang="en-GB" sz="2000" b="1" dirty="0"/>
              <a:t>for sustainable growth, exchange expertise: </a:t>
            </a:r>
            <a:r>
              <a:rPr lang="en-GB" sz="2000" dirty="0"/>
              <a:t>Developing and delivering DL training and resources try and avoid becoming another short course department use in-house departments to your advantage.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59838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LLE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5079" y="1764334"/>
            <a:ext cx="825473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/>
              <a:t>College integration:</a:t>
            </a:r>
            <a:endParaRPr lang="en-US" sz="2000" b="1" dirty="0"/>
          </a:p>
          <a:p>
            <a:r>
              <a:rPr lang="en-GB" sz="2000" b="1" dirty="0"/>
              <a:t> </a:t>
            </a:r>
            <a:endParaRPr lang="en-US" sz="2000" dirty="0"/>
          </a:p>
          <a:p>
            <a:r>
              <a:rPr lang="en-GB" sz="2000" b="1" dirty="0"/>
              <a:t>Understand the disciplines, culture and processes: </a:t>
            </a:r>
            <a:r>
              <a:rPr lang="en-GB" sz="2000" dirty="0"/>
              <a:t>DLs are complex, understanding or having team’s who understand the disciplines, culture and processes are essential. </a:t>
            </a:r>
            <a:endParaRPr lang="en-GB" sz="2000" dirty="0" smtClean="0"/>
          </a:p>
          <a:p>
            <a:endParaRPr lang="en-US" sz="2000" dirty="0"/>
          </a:p>
          <a:p>
            <a:r>
              <a:rPr lang="en-GB" sz="2000" b="1" dirty="0"/>
              <a:t>Defining DLs and competencies:</a:t>
            </a:r>
            <a:r>
              <a:rPr lang="en-GB" sz="2000" dirty="0"/>
              <a:t> needs to be an agile on-going process.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03652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LLE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5079" y="1764334"/>
            <a:ext cx="825473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/>
              <a:t>Curriculum integration: </a:t>
            </a:r>
            <a:endParaRPr lang="en-US" sz="2000" b="1" dirty="0"/>
          </a:p>
          <a:p>
            <a:r>
              <a:rPr lang="en-GB" sz="2000" b="1" dirty="0"/>
              <a:t> </a:t>
            </a:r>
            <a:endParaRPr lang="en-US" sz="2000" dirty="0"/>
          </a:p>
          <a:p>
            <a:r>
              <a:rPr lang="en-GB" sz="2000" b="1" dirty="0"/>
              <a:t>How/do we need to embed DLs:</a:t>
            </a:r>
            <a:r>
              <a:rPr lang="en-GB" sz="2000" dirty="0"/>
              <a:t> Courses may see DLs as optional extras as an optional add on of day or two training at the end of a course rather then integral part of professional practice. Should DL development and training sit inside or outside the curriculum</a:t>
            </a:r>
            <a:r>
              <a:rPr lang="en-GB" sz="2000" dirty="0" smtClean="0"/>
              <a:t>?</a:t>
            </a:r>
          </a:p>
          <a:p>
            <a:endParaRPr lang="en-US" sz="2000" dirty="0"/>
          </a:p>
          <a:p>
            <a:r>
              <a:rPr lang="en-GB" sz="2000" b="1" dirty="0"/>
              <a:t>Communication email &amp; course calendars:</a:t>
            </a:r>
            <a:r>
              <a:rPr lang="en-GB" sz="2000" dirty="0"/>
              <a:t> We found emails to be </a:t>
            </a:r>
            <a:r>
              <a:rPr lang="en-GB" sz="2000" dirty="0" smtClean="0"/>
              <a:t>the least </a:t>
            </a:r>
            <a:r>
              <a:rPr lang="en-GB" sz="2000" dirty="0"/>
              <a:t>successful</a:t>
            </a:r>
            <a:r>
              <a:rPr lang="en-GB" sz="2000" dirty="0" smtClean="0"/>
              <a:t>, course integration; officially via course &amp; calendar most successful   </a:t>
            </a:r>
          </a:p>
          <a:p>
            <a:endParaRPr lang="en-US" sz="2000" dirty="0"/>
          </a:p>
          <a:p>
            <a:r>
              <a:rPr lang="en-GB" sz="2000" b="1" dirty="0"/>
              <a:t>Little time for DLs with busy courses &amp; teams:</a:t>
            </a:r>
            <a:r>
              <a:rPr lang="en-GB" sz="2000" dirty="0"/>
              <a:t> The difficulties of running these projects with busy course teams and department staff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77622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746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33395" y="3198245"/>
            <a:ext cx="1488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Thank You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1174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ink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5537" y="1824907"/>
            <a:ext cx="28429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hlinkClick r:id="rId3"/>
              </a:rPr>
              <a:t>@</a:t>
            </a:r>
            <a:r>
              <a:rPr lang="en-US" sz="2800" dirty="0" err="1" smtClean="0">
                <a:hlinkClick r:id="rId3"/>
              </a:rPr>
              <a:t>DIALProject</a:t>
            </a:r>
            <a:r>
              <a:rPr lang="en-US" sz="2800" dirty="0" smtClean="0">
                <a:hlinkClick r:id="rId3"/>
              </a:rPr>
              <a:t> </a:t>
            </a:r>
            <a:endParaRPr lang="en-US" sz="2800" dirty="0" smtClean="0"/>
          </a:p>
          <a:p>
            <a:r>
              <a:rPr lang="en-US" sz="2800" dirty="0" smtClean="0">
                <a:hlinkClick r:id="rId4"/>
              </a:rPr>
              <a:t>@</a:t>
            </a:r>
            <a:r>
              <a:rPr lang="en-US" sz="2800" dirty="0" err="1">
                <a:hlinkClick r:id="rId4"/>
              </a:rPr>
              <a:t>ProcessArtsUAL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25537" y="3533025"/>
            <a:ext cx="496061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hlinkClick r:id="rId5"/>
              </a:rPr>
              <a:t>http://dial.myblog.arts.ac.uk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525537" y="5028039"/>
            <a:ext cx="7801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linkClick r:id="rId6"/>
              </a:rPr>
              <a:t>http://process.arts.ac.uk/content/dial-projects-and-activities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41793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153</Words>
  <Application>Microsoft Macintosh PowerPoint</Application>
  <PresentationFormat>On-screen Show (4:3)</PresentationFormat>
  <Paragraphs>39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the Arts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Authorised User</dc:creator>
  <cp:lastModifiedBy>Authorised User</cp:lastModifiedBy>
  <cp:revision>21</cp:revision>
  <dcterms:created xsi:type="dcterms:W3CDTF">2013-07-02T10:46:38Z</dcterms:created>
  <dcterms:modified xsi:type="dcterms:W3CDTF">2013-07-09T09:37:21Z</dcterms:modified>
</cp:coreProperties>
</file>