
<file path=[Content_Types].xml><?xml version="1.0" encoding="utf-8"?>
<Types xmlns="http://schemas.openxmlformats.org/package/2006/content-types">
  <Default Extension="xml" ContentType="application/xml"/>
  <Default Extension="jpeg" ContentType="image/jpeg"/>
  <Default Extension="bin" ContentType="application/vnd.openxmlformats-officedocument.presentationml.printerSettings"/>
  <Default Extension="png" ContentType="image/png"/>
  <Default Extension="jpg" ContentType="image/jpeg"/>
  <Default Extension="rels" ContentType="application/vnd.openxmlformats-package.relationships+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73" r:id="rId3"/>
    <p:sldId id="257" r:id="rId4"/>
    <p:sldId id="258" r:id="rId5"/>
    <p:sldId id="264" r:id="rId6"/>
    <p:sldId id="259" r:id="rId7"/>
    <p:sldId id="260" r:id="rId8"/>
    <p:sldId id="261" r:id="rId9"/>
    <p:sldId id="262" r:id="rId10"/>
    <p:sldId id="263" r:id="rId11"/>
    <p:sldId id="276" r:id="rId12"/>
    <p:sldId id="266" r:id="rId13"/>
    <p:sldId id="267" r:id="rId14"/>
    <p:sldId id="274" r:id="rId15"/>
    <p:sldId id="268" r:id="rId16"/>
    <p:sldId id="275" r:id="rId17"/>
    <p:sldId id="278" r:id="rId18"/>
    <p:sldId id="279" r:id="rId19"/>
    <p:sldId id="277" r:id="rId20"/>
    <p:sldId id="280" r:id="rId21"/>
    <p:sldId id="270" r:id="rId22"/>
    <p:sldId id="281" r:id="rId23"/>
    <p:sldId id="265" r:id="rId24"/>
  </p:sldIdLst>
  <p:sldSz cx="9144000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 snapToObjects="1">
      <p:cViewPr varScale="1">
        <p:scale>
          <a:sx n="111" d="100"/>
          <a:sy n="111" d="100"/>
        </p:scale>
        <p:origin x="-1576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9" Type="http://schemas.openxmlformats.org/officeDocument/2006/relationships/slide" Target="slides/slide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slide" Target="slides/slide21.xml"/><Relationship Id="rId23" Type="http://schemas.openxmlformats.org/officeDocument/2006/relationships/slide" Target="slides/slide22.xml"/><Relationship Id="rId24" Type="http://schemas.openxmlformats.org/officeDocument/2006/relationships/slide" Target="slides/slide23.xml"/><Relationship Id="rId25" Type="http://schemas.openxmlformats.org/officeDocument/2006/relationships/printerSettings" Target="printerSettings/printerSettings1.bin"/><Relationship Id="rId26" Type="http://schemas.openxmlformats.org/officeDocument/2006/relationships/presProps" Target="presProps.xml"/><Relationship Id="rId27" Type="http://schemas.openxmlformats.org/officeDocument/2006/relationships/viewProps" Target="viewProps.xml"/><Relationship Id="rId28" Type="http://schemas.openxmlformats.org/officeDocument/2006/relationships/theme" Target="theme/theme1.xml"/><Relationship Id="rId29" Type="http://schemas.openxmlformats.org/officeDocument/2006/relationships/tableStyles" Target="tableStyles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C8F13B1-FF49-5849-AF39-5669546AEF64}" type="datetimeFigureOut">
              <a:rPr lang="en-US" smtClean="0"/>
              <a:t>4/21/15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1443CB6-697C-FB45-87D5-99543213157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9181943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C8F13B1-FF49-5849-AF39-5669546AEF64}" type="datetimeFigureOut">
              <a:rPr lang="en-US" smtClean="0"/>
              <a:t>4/21/15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1443CB6-697C-FB45-87D5-99543213157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1271626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C8F13B1-FF49-5849-AF39-5669546AEF64}" type="datetimeFigureOut">
              <a:rPr lang="en-US" smtClean="0"/>
              <a:t>4/21/15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1443CB6-697C-FB45-87D5-99543213157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9334527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C8F13B1-FF49-5849-AF39-5669546AEF64}" type="datetimeFigureOut">
              <a:rPr lang="en-US" smtClean="0"/>
              <a:t>4/21/15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1443CB6-697C-FB45-87D5-99543213157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7974947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C8F13B1-FF49-5849-AF39-5669546AEF64}" type="datetimeFigureOut">
              <a:rPr lang="en-US" smtClean="0"/>
              <a:t>4/21/15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1443CB6-697C-FB45-87D5-99543213157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2923930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C8F13B1-FF49-5849-AF39-5669546AEF64}" type="datetimeFigureOut">
              <a:rPr lang="en-US" smtClean="0"/>
              <a:t>4/21/15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1443CB6-697C-FB45-87D5-99543213157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9603366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C8F13B1-FF49-5849-AF39-5669546AEF64}" type="datetimeFigureOut">
              <a:rPr lang="en-US" smtClean="0"/>
              <a:t>4/21/15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1443CB6-697C-FB45-87D5-99543213157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151467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C8F13B1-FF49-5849-AF39-5669546AEF64}" type="datetimeFigureOut">
              <a:rPr lang="en-US" smtClean="0"/>
              <a:t>4/21/15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1443CB6-697C-FB45-87D5-99543213157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0632829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C8F13B1-FF49-5849-AF39-5669546AEF64}" type="datetimeFigureOut">
              <a:rPr lang="en-US" smtClean="0"/>
              <a:t>4/21/15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1443CB6-697C-FB45-87D5-99543213157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1690077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C8F13B1-FF49-5849-AF39-5669546AEF64}" type="datetimeFigureOut">
              <a:rPr lang="en-US" smtClean="0"/>
              <a:t>4/21/15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1443CB6-697C-FB45-87D5-99543213157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6641701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C8F13B1-FF49-5849-AF39-5669546AEF64}" type="datetimeFigureOut">
              <a:rPr lang="en-US" smtClean="0"/>
              <a:t>4/21/15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1443CB6-697C-FB45-87D5-99543213157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458779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C8F13B1-FF49-5849-AF39-5669546AEF64}" type="datetimeFigureOut">
              <a:rPr lang="en-US" smtClean="0"/>
              <a:t>4/21/15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1443CB6-697C-FB45-87D5-99543213157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2055031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1.jpg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hyperlink" Target="http://process.arts.ac.uk/category/project-groups/learning-studio" TargetMode="External"/><Relationship Id="rId3" Type="http://schemas.openxmlformats.org/officeDocument/2006/relationships/image" Target="../media/image1.jpg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2.png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3.png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4.jpg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4" Type="http://schemas.openxmlformats.org/officeDocument/2006/relationships/hyperlink" Target="http://www.arts.ac.uk/camberwell/courses/postgraduate/ma-fine-art-digital/" TargetMode="External"/><Relationship Id="rId1" Type="http://schemas.openxmlformats.org/officeDocument/2006/relationships/slideLayout" Target="../slideLayouts/slideLayout1.xml"/><Relationship Id="rId2" Type="http://schemas.openxmlformats.org/officeDocument/2006/relationships/hyperlink" Target="https://youtu.be/4I3BVGKEynw" TargetMode="Externa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6.png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7.jpg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8.png"/><Relationship Id="rId3" Type="http://schemas.openxmlformats.org/officeDocument/2006/relationships/hyperlink" Target="http://creativedigitalsolutions.org/2015/03/12/kids-making-the-digital-talk-their-language-make-it-digital-with-the-bbc/" TargetMode="Externa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9.JPG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9.JPG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10.png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4" Type="http://schemas.openxmlformats.org/officeDocument/2006/relationships/image" Target="../media/image12.png"/><Relationship Id="rId1" Type="http://schemas.openxmlformats.org/officeDocument/2006/relationships/slideLayout" Target="../slideLayouts/slideLayout1.xml"/><Relationship Id="rId2" Type="http://schemas.openxmlformats.org/officeDocument/2006/relationships/hyperlink" Target="http://www.nesta.org.uk/publications/young-digital-makers" TargetMode="Externa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3.png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800851" y="2757501"/>
            <a:ext cx="7608082" cy="3226622"/>
          </a:xfrm>
        </p:spPr>
        <p:txBody>
          <a:bodyPr>
            <a:normAutofit fontScale="92500" lnSpcReduction="10000"/>
          </a:bodyPr>
          <a:lstStyle/>
          <a:p>
            <a:r>
              <a:rPr lang="en-US" b="1" dirty="0" smtClean="0">
                <a:solidFill>
                  <a:schemeClr val="tx1"/>
                </a:solidFill>
                <a:latin typeface="Arial"/>
                <a:cs typeface="Arial"/>
              </a:rPr>
              <a:t>DIALOGUE 02: </a:t>
            </a:r>
          </a:p>
          <a:p>
            <a:r>
              <a:rPr lang="en-US" b="1" dirty="0" smtClean="0">
                <a:latin typeface="Arial"/>
                <a:cs typeface="Arial"/>
              </a:rPr>
              <a:t>CCW Digital Enhancement staff development event</a:t>
            </a:r>
          </a:p>
          <a:p>
            <a:endParaRPr lang="en-US" b="1" dirty="0">
              <a:latin typeface="Arial"/>
              <a:cs typeface="Arial"/>
            </a:endParaRPr>
          </a:p>
          <a:p>
            <a:r>
              <a:rPr lang="en-US" sz="2400" b="1" dirty="0" smtClean="0">
                <a:latin typeface="Arial"/>
                <a:cs typeface="Arial"/>
              </a:rPr>
              <a:t>Chris Follows </a:t>
            </a:r>
          </a:p>
          <a:p>
            <a:r>
              <a:rPr lang="en-US" sz="2400" dirty="0" smtClean="0"/>
              <a:t>Digital </a:t>
            </a:r>
            <a:r>
              <a:rPr lang="en-US" sz="2400" dirty="0"/>
              <a:t>Learning Technologies Manager</a:t>
            </a:r>
          </a:p>
          <a:p>
            <a:r>
              <a:rPr lang="en-US" sz="2400" dirty="0"/>
              <a:t>CCW Learning, Teaching &amp; Enhancement (LTE</a:t>
            </a:r>
            <a:r>
              <a:rPr lang="en-US" sz="2400" dirty="0" smtClean="0"/>
              <a:t>)</a:t>
            </a:r>
            <a:endParaRPr lang="en-US" sz="2400" b="1" dirty="0" smtClean="0">
              <a:latin typeface="Arial"/>
              <a:cs typeface="Arial"/>
            </a:endParaRPr>
          </a:p>
          <a:p>
            <a:endParaRPr lang="en-US" b="1" dirty="0" smtClean="0">
              <a:latin typeface="Arial"/>
              <a:cs typeface="Arial"/>
            </a:endParaRPr>
          </a:p>
          <a:p>
            <a:endParaRPr lang="en-US" dirty="0" smtClean="0">
              <a:latin typeface="Arial"/>
              <a:cs typeface="Arial"/>
            </a:endParaRPr>
          </a:p>
          <a:p>
            <a:endParaRPr lang="en-US" dirty="0">
              <a:latin typeface="Arial"/>
              <a:cs typeface="Arial"/>
            </a:endParaRPr>
          </a:p>
        </p:txBody>
      </p:sp>
      <p:pic>
        <p:nvPicPr>
          <p:cNvPr id="4" name="Picture 3" descr="DIALOGUE-banner new1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485488"/>
            <a:ext cx="9144000" cy="167531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0126782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480509" y="2160807"/>
            <a:ext cx="8580545" cy="4798454"/>
          </a:xfrm>
        </p:spPr>
        <p:txBody>
          <a:bodyPr>
            <a:normAutofit/>
          </a:bodyPr>
          <a:lstStyle/>
          <a:p>
            <a:pPr algn="r"/>
            <a:r>
              <a:rPr lang="en-US" sz="2000" b="1" dirty="0" smtClean="0">
                <a:solidFill>
                  <a:schemeClr val="tx1"/>
                </a:solidFill>
                <a:latin typeface="Arial"/>
                <a:cs typeface="Arial"/>
              </a:rPr>
              <a:t>DIALOGUE 02: </a:t>
            </a:r>
          </a:p>
          <a:p>
            <a:pPr algn="l"/>
            <a:r>
              <a:rPr lang="en-US" sz="2000" b="1" dirty="0">
                <a:latin typeface="Arial"/>
                <a:cs typeface="Arial"/>
              </a:rPr>
              <a:t>14:00</a:t>
            </a:r>
            <a:r>
              <a:rPr lang="en-US" sz="2000" dirty="0">
                <a:latin typeface="Arial"/>
                <a:cs typeface="Arial"/>
              </a:rPr>
              <a:t> </a:t>
            </a:r>
            <a:r>
              <a:rPr lang="en-US" sz="2000" b="1" dirty="0">
                <a:latin typeface="Arial"/>
                <a:cs typeface="Arial"/>
              </a:rPr>
              <a:t>Introduction </a:t>
            </a:r>
            <a:r>
              <a:rPr lang="en-US" sz="2000" dirty="0">
                <a:latin typeface="Arial"/>
                <a:cs typeface="Arial"/>
              </a:rPr>
              <a:t>&amp; </a:t>
            </a:r>
            <a:r>
              <a:rPr lang="en-US" sz="2000" b="1" dirty="0">
                <a:latin typeface="Arial"/>
                <a:cs typeface="Arial"/>
              </a:rPr>
              <a:t>Focus group discussions </a:t>
            </a:r>
            <a:endParaRPr lang="en-US" sz="2000" dirty="0" smtClean="0">
              <a:latin typeface="Arial"/>
              <a:cs typeface="Arial"/>
            </a:endParaRPr>
          </a:p>
          <a:p>
            <a:pPr marL="457200" indent="-457200" algn="l">
              <a:buFont typeface="Arial"/>
              <a:buChar char="•"/>
            </a:pPr>
            <a:r>
              <a:rPr lang="en-US" sz="2000" dirty="0" smtClean="0">
                <a:latin typeface="Arial"/>
                <a:cs typeface="Arial"/>
              </a:rPr>
              <a:t>Online </a:t>
            </a:r>
            <a:r>
              <a:rPr lang="en-US" sz="2000" dirty="0">
                <a:latin typeface="Arial"/>
                <a:cs typeface="Arial"/>
              </a:rPr>
              <a:t>Learning &amp; </a:t>
            </a:r>
            <a:r>
              <a:rPr lang="en-US" sz="2000" dirty="0" smtClean="0">
                <a:latin typeface="Arial"/>
                <a:cs typeface="Arial"/>
              </a:rPr>
              <a:t>Teaching</a:t>
            </a:r>
          </a:p>
          <a:p>
            <a:pPr marL="457200" indent="-457200" algn="l">
              <a:buFont typeface="Arial"/>
              <a:buChar char="•"/>
            </a:pPr>
            <a:r>
              <a:rPr lang="en-US" sz="2000" dirty="0" smtClean="0">
                <a:latin typeface="Arial"/>
                <a:cs typeface="Arial"/>
              </a:rPr>
              <a:t>Developing Digital Skills </a:t>
            </a:r>
          </a:p>
          <a:p>
            <a:pPr marL="457200" indent="-457200" algn="l">
              <a:buFont typeface="Arial"/>
              <a:buChar char="•"/>
            </a:pPr>
            <a:r>
              <a:rPr lang="en-US" sz="2000" dirty="0">
                <a:latin typeface="Arial"/>
                <a:cs typeface="Arial"/>
              </a:rPr>
              <a:t>Digital </a:t>
            </a:r>
            <a:r>
              <a:rPr lang="en-US" sz="2000" dirty="0" err="1" smtClean="0">
                <a:latin typeface="Arial"/>
                <a:cs typeface="Arial"/>
              </a:rPr>
              <a:t>MakerSpaces</a:t>
            </a:r>
            <a:endParaRPr lang="en-US" sz="2000" dirty="0" smtClean="0">
              <a:latin typeface="Arial"/>
              <a:cs typeface="Arial"/>
            </a:endParaRPr>
          </a:p>
          <a:p>
            <a:pPr marL="457200" indent="-457200" algn="l">
              <a:buFont typeface="Arial"/>
              <a:buChar char="•"/>
            </a:pPr>
            <a:endParaRPr lang="en-US" sz="2000" dirty="0" smtClean="0">
              <a:latin typeface="Arial"/>
              <a:cs typeface="Arial"/>
            </a:endParaRPr>
          </a:p>
          <a:p>
            <a:pPr algn="l"/>
            <a:r>
              <a:rPr lang="en-US" sz="2000" b="1" dirty="0" smtClean="0">
                <a:latin typeface="Arial"/>
                <a:cs typeface="Arial"/>
              </a:rPr>
              <a:t>15:00</a:t>
            </a:r>
            <a:r>
              <a:rPr lang="en-US" sz="2000" dirty="0" smtClean="0">
                <a:latin typeface="Arial"/>
                <a:cs typeface="Arial"/>
              </a:rPr>
              <a:t> </a:t>
            </a:r>
            <a:r>
              <a:rPr lang="en-US" sz="2000" b="1" dirty="0">
                <a:latin typeface="Arial"/>
                <a:cs typeface="Arial"/>
              </a:rPr>
              <a:t>Focus group summary, Tea break &amp; </a:t>
            </a:r>
            <a:r>
              <a:rPr lang="en-US" sz="2000" b="1" dirty="0" err="1">
                <a:latin typeface="Arial"/>
                <a:cs typeface="Arial"/>
              </a:rPr>
              <a:t>DigiTell</a:t>
            </a:r>
            <a:r>
              <a:rPr lang="en-US" sz="2000" b="1" dirty="0">
                <a:latin typeface="Arial"/>
                <a:cs typeface="Arial"/>
              </a:rPr>
              <a:t> </a:t>
            </a:r>
            <a:r>
              <a:rPr lang="en-US" sz="2000" b="1" dirty="0" smtClean="0">
                <a:latin typeface="Arial"/>
                <a:cs typeface="Arial"/>
              </a:rPr>
              <a:t>setup</a:t>
            </a:r>
          </a:p>
          <a:p>
            <a:pPr algn="l"/>
            <a:endParaRPr lang="en-US" sz="2000" dirty="0" smtClean="0">
              <a:latin typeface="Arial"/>
              <a:cs typeface="Arial"/>
            </a:endParaRPr>
          </a:p>
          <a:p>
            <a:pPr algn="l"/>
            <a:r>
              <a:rPr lang="en-US" sz="2000" b="1" dirty="0" smtClean="0">
                <a:latin typeface="Arial"/>
                <a:cs typeface="Arial"/>
              </a:rPr>
              <a:t>15</a:t>
            </a:r>
            <a:r>
              <a:rPr lang="en-US" sz="2000" b="1" dirty="0">
                <a:latin typeface="Arial"/>
                <a:cs typeface="Arial"/>
              </a:rPr>
              <a:t>:15 </a:t>
            </a:r>
            <a:r>
              <a:rPr lang="en-US" sz="2000" b="1" dirty="0" err="1">
                <a:latin typeface="Arial"/>
                <a:cs typeface="Arial"/>
              </a:rPr>
              <a:t>DigiTell</a:t>
            </a:r>
            <a:r>
              <a:rPr lang="en-US" sz="2000" b="1" dirty="0">
                <a:latin typeface="Arial"/>
                <a:cs typeface="Arial"/>
              </a:rPr>
              <a:t> session: </a:t>
            </a:r>
            <a:r>
              <a:rPr lang="en-US" sz="2000" dirty="0">
                <a:latin typeface="Arial"/>
                <a:cs typeface="Arial"/>
              </a:rPr>
              <a:t> </a:t>
            </a:r>
            <a:r>
              <a:rPr lang="en-US" sz="2000" dirty="0" smtClean="0">
                <a:latin typeface="Arial"/>
                <a:cs typeface="Arial"/>
              </a:rPr>
              <a:t>A </a:t>
            </a:r>
            <a:r>
              <a:rPr lang="en-US" sz="2000" dirty="0">
                <a:latin typeface="Arial"/>
                <a:cs typeface="Arial"/>
              </a:rPr>
              <a:t>number of small informal group discussions (similar to</a:t>
            </a:r>
            <a:r>
              <a:rPr lang="en-US" sz="2000" dirty="0">
                <a:latin typeface="Arial"/>
                <a:cs typeface="Arial"/>
                <a:hlinkClick r:id="rId2"/>
              </a:rPr>
              <a:t> learning studio </a:t>
            </a:r>
            <a:r>
              <a:rPr lang="en-US" sz="2000" dirty="0">
                <a:latin typeface="Arial"/>
                <a:cs typeface="Arial"/>
              </a:rPr>
              <a:t>) share projects &amp; </a:t>
            </a:r>
            <a:r>
              <a:rPr lang="en-US" sz="2000" dirty="0" smtClean="0">
                <a:latin typeface="Arial"/>
                <a:cs typeface="Arial"/>
              </a:rPr>
              <a:t>practice</a:t>
            </a:r>
          </a:p>
          <a:p>
            <a:pPr algn="l"/>
            <a:endParaRPr lang="en-US" sz="2000" dirty="0" smtClean="0">
              <a:latin typeface="Arial"/>
              <a:cs typeface="Arial"/>
            </a:endParaRPr>
          </a:p>
          <a:p>
            <a:pPr algn="l"/>
            <a:r>
              <a:rPr lang="en-GB" sz="2000" b="1" dirty="0">
                <a:latin typeface="Arial"/>
                <a:cs typeface="Arial"/>
              </a:rPr>
              <a:t>16:15: End </a:t>
            </a:r>
            <a:r>
              <a:rPr lang="en-GB" sz="2000" b="1" dirty="0" smtClean="0">
                <a:latin typeface="Arial"/>
                <a:cs typeface="Arial"/>
              </a:rPr>
              <a:t>&amp; drinks reception</a:t>
            </a:r>
            <a:endParaRPr lang="en-US" sz="2000" b="1" dirty="0" smtClean="0">
              <a:latin typeface="Arial"/>
              <a:cs typeface="Arial"/>
            </a:endParaRPr>
          </a:p>
          <a:p>
            <a:pPr algn="l"/>
            <a:endParaRPr lang="en-US" sz="2000" dirty="0" smtClean="0">
              <a:latin typeface="Arial"/>
              <a:cs typeface="Arial"/>
            </a:endParaRPr>
          </a:p>
          <a:p>
            <a:pPr algn="l"/>
            <a:endParaRPr lang="en-US" sz="2000" dirty="0">
              <a:latin typeface="Arial"/>
              <a:cs typeface="Arial"/>
            </a:endParaRPr>
          </a:p>
        </p:txBody>
      </p:sp>
      <p:pic>
        <p:nvPicPr>
          <p:cNvPr id="4" name="Picture 3" descr="DIALOGUE-banner new1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485488"/>
            <a:ext cx="9144000" cy="167531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27457676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331782" y="2467616"/>
            <a:ext cx="8591984" cy="2364714"/>
          </a:xfrm>
        </p:spPr>
        <p:txBody>
          <a:bodyPr>
            <a:normAutofit lnSpcReduction="10000"/>
          </a:bodyPr>
          <a:lstStyle/>
          <a:p>
            <a:r>
              <a:rPr lang="en-US" sz="4000" b="1" dirty="0" smtClean="0">
                <a:solidFill>
                  <a:srgbClr val="000000"/>
                </a:solidFill>
                <a:latin typeface="Arial"/>
                <a:cs typeface="Arial"/>
              </a:rPr>
              <a:t>“We are at the forefront </a:t>
            </a:r>
            <a:r>
              <a:rPr lang="en-US" sz="4000" b="1" dirty="0">
                <a:solidFill>
                  <a:srgbClr val="000000"/>
                </a:solidFill>
                <a:latin typeface="Arial"/>
                <a:cs typeface="Arial"/>
              </a:rPr>
              <a:t>of </a:t>
            </a:r>
            <a:r>
              <a:rPr lang="en-US" sz="4000" b="1" dirty="0" smtClean="0">
                <a:solidFill>
                  <a:srgbClr val="000000"/>
                </a:solidFill>
                <a:latin typeface="Arial"/>
                <a:cs typeface="Arial"/>
              </a:rPr>
              <a:t>the digital revolution, we’ll take </a:t>
            </a:r>
            <a:r>
              <a:rPr lang="en-US" sz="4000" b="1" dirty="0">
                <a:solidFill>
                  <a:srgbClr val="000000"/>
                </a:solidFill>
                <a:latin typeface="Arial"/>
                <a:cs typeface="Arial"/>
              </a:rPr>
              <a:t>everyone </a:t>
            </a:r>
            <a:r>
              <a:rPr lang="en-US" sz="4000" b="1" dirty="0" smtClean="0">
                <a:solidFill>
                  <a:srgbClr val="000000"/>
                </a:solidFill>
                <a:latin typeface="Arial"/>
                <a:cs typeface="Arial"/>
              </a:rPr>
              <a:t>with </a:t>
            </a:r>
            <a:r>
              <a:rPr lang="en-US" sz="4000" b="1" dirty="0">
                <a:solidFill>
                  <a:srgbClr val="000000"/>
                </a:solidFill>
                <a:latin typeface="Arial"/>
                <a:cs typeface="Arial"/>
              </a:rPr>
              <a:t>us </a:t>
            </a:r>
            <a:r>
              <a:rPr lang="en-US" sz="4000" b="1" dirty="0" smtClean="0">
                <a:solidFill>
                  <a:srgbClr val="000000"/>
                </a:solidFill>
                <a:latin typeface="Arial"/>
                <a:cs typeface="Arial"/>
              </a:rPr>
              <a:t>and won't </a:t>
            </a:r>
            <a:r>
              <a:rPr lang="en-US" sz="4000" b="1" dirty="0">
                <a:solidFill>
                  <a:srgbClr val="000000"/>
                </a:solidFill>
                <a:latin typeface="Arial"/>
                <a:cs typeface="Arial"/>
              </a:rPr>
              <a:t>leave </a:t>
            </a:r>
            <a:r>
              <a:rPr lang="en-US" sz="4000" b="1" dirty="0" smtClean="0">
                <a:solidFill>
                  <a:srgbClr val="000000"/>
                </a:solidFill>
                <a:latin typeface="Arial"/>
                <a:cs typeface="Arial"/>
              </a:rPr>
              <a:t>anyone behind” </a:t>
            </a:r>
            <a:endParaRPr lang="en-US" sz="4000" b="1" dirty="0">
              <a:solidFill>
                <a:srgbClr val="000000"/>
              </a:solidFill>
              <a:latin typeface="Arial"/>
              <a:cs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2751031010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74578" y="446083"/>
            <a:ext cx="8614866" cy="1499043"/>
          </a:xfrm>
        </p:spPr>
        <p:txBody>
          <a:bodyPr>
            <a:normAutofit fontScale="25000" lnSpcReduction="20000"/>
          </a:bodyPr>
          <a:lstStyle/>
          <a:p>
            <a:r>
              <a:rPr lang="en-US" sz="15200" b="1" dirty="0" smtClean="0">
                <a:solidFill>
                  <a:srgbClr val="000000"/>
                </a:solidFill>
                <a:latin typeface="Arial"/>
                <a:cs typeface="Arial"/>
              </a:rPr>
              <a:t>‘If Barclays can do it anyone can’</a:t>
            </a:r>
          </a:p>
          <a:p>
            <a:r>
              <a:rPr lang="en-US" sz="6400" dirty="0">
                <a:latin typeface="Arial"/>
                <a:cs typeface="Arial"/>
              </a:rPr>
              <a:t>Barclays' Sara </a:t>
            </a:r>
            <a:r>
              <a:rPr lang="en-US" sz="6400" dirty="0" err="1">
                <a:latin typeface="Arial"/>
                <a:cs typeface="Arial"/>
              </a:rPr>
              <a:t>Bennison</a:t>
            </a:r>
            <a:r>
              <a:rPr lang="en-US" sz="6400" dirty="0">
                <a:latin typeface="Arial"/>
                <a:cs typeface="Arial"/>
              </a:rPr>
              <a:t> </a:t>
            </a:r>
            <a:r>
              <a:rPr lang="en-US" sz="6400" dirty="0" smtClean="0">
                <a:latin typeface="Arial"/>
                <a:cs typeface="Arial"/>
              </a:rPr>
              <a:t>on </a:t>
            </a:r>
            <a:r>
              <a:rPr lang="en-US" sz="6400" dirty="0">
                <a:latin typeface="Arial"/>
                <a:cs typeface="Arial"/>
              </a:rPr>
              <a:t>the transformation being brought about by bringing </a:t>
            </a:r>
            <a:endParaRPr lang="en-US" sz="6400" dirty="0" smtClean="0">
              <a:latin typeface="Arial"/>
              <a:cs typeface="Arial"/>
            </a:endParaRPr>
          </a:p>
          <a:p>
            <a:r>
              <a:rPr lang="en-US" sz="6400" dirty="0" smtClean="0">
                <a:latin typeface="Arial"/>
                <a:cs typeface="Arial"/>
              </a:rPr>
              <a:t>digital </a:t>
            </a:r>
            <a:r>
              <a:rPr lang="en-US" sz="6400" dirty="0">
                <a:latin typeface="Arial"/>
                <a:cs typeface="Arial"/>
              </a:rPr>
              <a:t>skills and confidence to the fore across various parts of </a:t>
            </a:r>
            <a:endParaRPr lang="en-US" sz="6400" dirty="0" smtClean="0">
              <a:latin typeface="Arial"/>
              <a:cs typeface="Arial"/>
            </a:endParaRPr>
          </a:p>
          <a:p>
            <a:r>
              <a:rPr lang="en-US" sz="6400" dirty="0" smtClean="0">
                <a:latin typeface="Arial"/>
                <a:cs typeface="Arial"/>
              </a:rPr>
              <a:t>their </a:t>
            </a:r>
            <a:r>
              <a:rPr lang="en-US" sz="6400" dirty="0">
                <a:latin typeface="Arial"/>
                <a:cs typeface="Arial"/>
              </a:rPr>
              <a:t>business and the wider community.</a:t>
            </a:r>
          </a:p>
        </p:txBody>
      </p:sp>
      <p:pic>
        <p:nvPicPr>
          <p:cNvPr id="2" name="Picture 1" descr="Screen Shot 2015-04-20 at 12.20.09 PM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79358" y="2048103"/>
            <a:ext cx="7665219" cy="451955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48382225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74578" y="640595"/>
            <a:ext cx="8614866" cy="5721111"/>
          </a:xfrm>
        </p:spPr>
        <p:txBody>
          <a:bodyPr>
            <a:normAutofit fontScale="92500"/>
          </a:bodyPr>
          <a:lstStyle/>
          <a:p>
            <a:r>
              <a:rPr lang="en-US" sz="6000" dirty="0" smtClean="0">
                <a:latin typeface="Arial"/>
                <a:cs typeface="Arial"/>
              </a:rPr>
              <a:t>If </a:t>
            </a:r>
            <a:r>
              <a:rPr lang="en-US" sz="6000" dirty="0">
                <a:latin typeface="Arial"/>
                <a:cs typeface="Arial"/>
              </a:rPr>
              <a:t>we cant </a:t>
            </a:r>
            <a:r>
              <a:rPr lang="en-US" sz="6000" dirty="0" smtClean="0">
                <a:latin typeface="Arial"/>
                <a:cs typeface="Arial"/>
              </a:rPr>
              <a:t>get </a:t>
            </a:r>
            <a:r>
              <a:rPr lang="en-US" sz="6000" dirty="0">
                <a:latin typeface="Arial"/>
                <a:cs typeface="Arial"/>
              </a:rPr>
              <a:t>the basic right we stand no chance of progressing, all this </a:t>
            </a:r>
            <a:r>
              <a:rPr lang="en-US" sz="6000" dirty="0" smtClean="0">
                <a:latin typeface="Arial"/>
                <a:cs typeface="Arial"/>
              </a:rPr>
              <a:t>talk about exciting </a:t>
            </a:r>
            <a:r>
              <a:rPr lang="en-US" sz="6000" dirty="0">
                <a:latin typeface="Arial"/>
                <a:cs typeface="Arial"/>
              </a:rPr>
              <a:t>digital change </a:t>
            </a:r>
            <a:r>
              <a:rPr lang="en-US" sz="6000" dirty="0" smtClean="0">
                <a:latin typeface="Arial"/>
                <a:cs typeface="Arial"/>
              </a:rPr>
              <a:t>is great, </a:t>
            </a:r>
            <a:r>
              <a:rPr lang="en-US" sz="6000" dirty="0">
                <a:latin typeface="Arial"/>
                <a:cs typeface="Arial"/>
              </a:rPr>
              <a:t>but its all </a:t>
            </a:r>
            <a:r>
              <a:rPr lang="en-US" sz="6000" b="1" dirty="0" smtClean="0">
                <a:solidFill>
                  <a:srgbClr val="000000"/>
                </a:solidFill>
                <a:latin typeface="Arial"/>
                <a:cs typeface="Arial"/>
              </a:rPr>
              <a:t>‘Pie </a:t>
            </a:r>
            <a:r>
              <a:rPr lang="en-US" sz="6000" b="1" dirty="0">
                <a:solidFill>
                  <a:srgbClr val="000000"/>
                </a:solidFill>
                <a:latin typeface="Arial"/>
                <a:cs typeface="Arial"/>
              </a:rPr>
              <a:t>in the sky’</a:t>
            </a:r>
            <a:r>
              <a:rPr lang="en-US" sz="6000" b="1" dirty="0" smtClean="0">
                <a:solidFill>
                  <a:srgbClr val="000000"/>
                </a:solidFill>
                <a:effectLst/>
                <a:latin typeface="Arial"/>
                <a:cs typeface="Arial"/>
              </a:rPr>
              <a:t> </a:t>
            </a:r>
            <a:endParaRPr lang="en-US" sz="6400" b="1" dirty="0">
              <a:solidFill>
                <a:srgbClr val="000000"/>
              </a:solidFill>
              <a:latin typeface="Arial"/>
              <a:cs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2671631596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74578" y="446083"/>
            <a:ext cx="8614866" cy="949831"/>
          </a:xfrm>
        </p:spPr>
        <p:txBody>
          <a:bodyPr>
            <a:normAutofit/>
          </a:bodyPr>
          <a:lstStyle/>
          <a:p>
            <a:r>
              <a:rPr lang="en-US" sz="4000" dirty="0">
                <a:latin typeface="Arial"/>
                <a:cs typeface="Arial"/>
              </a:rPr>
              <a:t>…</a:t>
            </a:r>
            <a:r>
              <a:rPr lang="en-US" sz="4000" dirty="0" smtClean="0">
                <a:latin typeface="Arial"/>
                <a:cs typeface="Arial"/>
              </a:rPr>
              <a:t>. we </a:t>
            </a:r>
            <a:r>
              <a:rPr lang="en-US" sz="4000" dirty="0">
                <a:latin typeface="Arial"/>
                <a:cs typeface="Arial"/>
              </a:rPr>
              <a:t>need to keep moving forward</a:t>
            </a:r>
            <a:r>
              <a:rPr lang="en-US" sz="4000" dirty="0" smtClean="0">
                <a:effectLst/>
                <a:latin typeface="Arial"/>
                <a:cs typeface="Arial"/>
              </a:rPr>
              <a:t> </a:t>
            </a:r>
            <a:endParaRPr lang="en-US" sz="4000" dirty="0">
              <a:latin typeface="Arial"/>
              <a:cs typeface="Arial"/>
            </a:endParaRPr>
          </a:p>
        </p:txBody>
      </p:sp>
      <p:pic>
        <p:nvPicPr>
          <p:cNvPr id="4" name="Picture 3" descr="sky painting Pi in the sky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44498" y="1211316"/>
            <a:ext cx="6189671" cy="549793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71631596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74578" y="297338"/>
            <a:ext cx="8614866" cy="1499043"/>
          </a:xfrm>
        </p:spPr>
        <p:txBody>
          <a:bodyPr>
            <a:noAutofit/>
          </a:bodyPr>
          <a:lstStyle/>
          <a:p>
            <a:pPr lvl="0"/>
            <a:r>
              <a:rPr lang="en-US" sz="4000" b="1" dirty="0">
                <a:solidFill>
                  <a:srgbClr val="000000"/>
                </a:solidFill>
                <a:latin typeface="Arial"/>
                <a:cs typeface="Arial"/>
              </a:rPr>
              <a:t>CCW/UAL priority: </a:t>
            </a:r>
            <a:endParaRPr lang="en-US" sz="4000" b="1" dirty="0" smtClean="0">
              <a:solidFill>
                <a:srgbClr val="000000"/>
              </a:solidFill>
              <a:latin typeface="Arial"/>
              <a:cs typeface="Arial"/>
            </a:endParaRPr>
          </a:p>
          <a:p>
            <a:pPr lvl="0"/>
            <a:r>
              <a:rPr lang="en-US" sz="4000" dirty="0" smtClean="0">
                <a:solidFill>
                  <a:srgbClr val="000000"/>
                </a:solidFill>
                <a:latin typeface="Arial"/>
                <a:cs typeface="Arial"/>
              </a:rPr>
              <a:t>Digital </a:t>
            </a:r>
            <a:r>
              <a:rPr lang="en-US" sz="4000" dirty="0">
                <a:solidFill>
                  <a:srgbClr val="000000"/>
                </a:solidFill>
                <a:latin typeface="Arial"/>
                <a:cs typeface="Arial"/>
              </a:rPr>
              <a:t>services, tools &amp; processes</a:t>
            </a:r>
          </a:p>
          <a:p>
            <a:endParaRPr lang="en-US" sz="2800" dirty="0">
              <a:latin typeface="Arial"/>
              <a:cs typeface="Arial"/>
            </a:endParaRPr>
          </a:p>
          <a:p>
            <a:r>
              <a:rPr lang="en-US" sz="2800" dirty="0" smtClean="0">
                <a:solidFill>
                  <a:schemeClr val="accent2"/>
                </a:solidFill>
                <a:latin typeface="Arial"/>
                <a:cs typeface="Arial"/>
              </a:rPr>
              <a:t>VLE, admin/digital tools, AV, printing, digital learning, resources, equipment, support, IT, training, spaces </a:t>
            </a:r>
            <a:endParaRPr lang="en-US" sz="2800" dirty="0">
              <a:solidFill>
                <a:schemeClr val="accent2"/>
              </a:solidFill>
              <a:latin typeface="Arial"/>
              <a:cs typeface="Arial"/>
            </a:endParaRPr>
          </a:p>
          <a:p>
            <a:r>
              <a:rPr lang="en-US" sz="2800" dirty="0">
                <a:latin typeface="Arial"/>
                <a:cs typeface="Arial"/>
              </a:rPr>
              <a:t> </a:t>
            </a:r>
          </a:p>
          <a:p>
            <a:r>
              <a:rPr lang="en-US" sz="2800" dirty="0" smtClean="0">
                <a:latin typeface="Arial"/>
                <a:cs typeface="Arial"/>
              </a:rPr>
              <a:t>I would like to meet with all teams to help identify and resolve issues, so please contact me &amp; invite me to your team meetings</a:t>
            </a:r>
          </a:p>
          <a:p>
            <a:endParaRPr lang="en-US" sz="2800" dirty="0" smtClean="0">
              <a:latin typeface="Arial"/>
              <a:cs typeface="Arial"/>
            </a:endParaRPr>
          </a:p>
          <a:p>
            <a:r>
              <a:rPr lang="en-US" sz="2800" dirty="0" smtClean="0">
                <a:latin typeface="Arial"/>
                <a:cs typeface="Arial"/>
              </a:rPr>
              <a:t>For </a:t>
            </a:r>
            <a:r>
              <a:rPr lang="en-US" sz="2800" dirty="0">
                <a:latin typeface="Arial"/>
                <a:cs typeface="Arial"/>
              </a:rPr>
              <a:t>this session lets please try &amp; not </a:t>
            </a:r>
            <a:r>
              <a:rPr lang="en-US" sz="2800" dirty="0" smtClean="0">
                <a:latin typeface="Arial"/>
                <a:cs typeface="Arial"/>
              </a:rPr>
              <a:t>get </a:t>
            </a:r>
            <a:r>
              <a:rPr lang="en-US" sz="2800" dirty="0">
                <a:latin typeface="Arial"/>
                <a:cs typeface="Arial"/>
              </a:rPr>
              <a:t>bogged down in </a:t>
            </a:r>
            <a:r>
              <a:rPr lang="en-US" sz="2800" dirty="0" smtClean="0">
                <a:latin typeface="Arial"/>
                <a:cs typeface="Arial"/>
              </a:rPr>
              <a:t>too much of the details</a:t>
            </a:r>
            <a:endParaRPr lang="en-US" sz="2800" dirty="0">
              <a:latin typeface="Arial"/>
              <a:cs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2671631596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74578" y="79865"/>
            <a:ext cx="8614866" cy="732435"/>
          </a:xfrm>
        </p:spPr>
        <p:txBody>
          <a:bodyPr>
            <a:normAutofit/>
          </a:bodyPr>
          <a:lstStyle/>
          <a:p>
            <a:r>
              <a:rPr lang="en-US" sz="2800" dirty="0">
                <a:latin typeface="Arial"/>
                <a:cs typeface="Arial"/>
              </a:rPr>
              <a:t>C</a:t>
            </a:r>
            <a:r>
              <a:rPr lang="en-US" sz="2800" dirty="0" smtClean="0">
                <a:latin typeface="Arial"/>
                <a:cs typeface="Arial"/>
              </a:rPr>
              <a:t>onsidering </a:t>
            </a:r>
            <a:r>
              <a:rPr lang="en-US" sz="2800" dirty="0">
                <a:latin typeface="Arial"/>
                <a:cs typeface="Arial"/>
              </a:rPr>
              <a:t>the </a:t>
            </a:r>
            <a:r>
              <a:rPr lang="en-US" sz="2800" dirty="0" smtClean="0">
                <a:latin typeface="Arial"/>
                <a:cs typeface="Arial"/>
              </a:rPr>
              <a:t>big picture</a:t>
            </a:r>
            <a:r>
              <a:rPr lang="en-US" sz="2800" dirty="0" smtClean="0">
                <a:effectLst/>
                <a:latin typeface="Arial"/>
                <a:cs typeface="Arial"/>
              </a:rPr>
              <a:t> </a:t>
            </a:r>
            <a:endParaRPr lang="en-US" sz="6400" dirty="0">
              <a:latin typeface="Arial"/>
              <a:cs typeface="Arial"/>
            </a:endParaRPr>
          </a:p>
        </p:txBody>
      </p:sp>
      <p:pic>
        <p:nvPicPr>
          <p:cNvPr id="4" name="Picture 3" descr="VLE and TOOLS - Arts Digital Learning Graphic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43329" y="733910"/>
            <a:ext cx="8343148" cy="589956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71631596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74578" y="263164"/>
            <a:ext cx="8614866" cy="6384591"/>
          </a:xfrm>
        </p:spPr>
        <p:txBody>
          <a:bodyPr>
            <a:normAutofit/>
          </a:bodyPr>
          <a:lstStyle/>
          <a:p>
            <a:pPr lvl="0"/>
            <a:r>
              <a:rPr lang="en-US" sz="4300" b="1" dirty="0">
                <a:solidFill>
                  <a:srgbClr val="000000"/>
                </a:solidFill>
                <a:latin typeface="Arial"/>
                <a:cs typeface="Arial"/>
              </a:rPr>
              <a:t>Three topics to </a:t>
            </a:r>
            <a:r>
              <a:rPr lang="en-US" sz="4300" b="1" dirty="0" smtClean="0">
                <a:solidFill>
                  <a:srgbClr val="000000"/>
                </a:solidFill>
                <a:latin typeface="Arial"/>
                <a:cs typeface="Arial"/>
              </a:rPr>
              <a:t>explore together</a:t>
            </a:r>
            <a:endParaRPr lang="en-US" sz="4300" b="1" dirty="0">
              <a:solidFill>
                <a:srgbClr val="000000"/>
              </a:solidFill>
              <a:latin typeface="Arial"/>
              <a:cs typeface="Arial"/>
            </a:endParaRPr>
          </a:p>
          <a:p>
            <a:pPr lvl="0"/>
            <a:endParaRPr lang="en-US" sz="2800" dirty="0">
              <a:latin typeface="Arial"/>
              <a:cs typeface="Arial"/>
            </a:endParaRPr>
          </a:p>
          <a:p>
            <a:pPr marL="457200" indent="-457200" algn="l">
              <a:lnSpc>
                <a:spcPct val="140000"/>
              </a:lnSpc>
              <a:buFont typeface="Arial"/>
              <a:buChar char="•"/>
            </a:pPr>
            <a:r>
              <a:rPr lang="en-US" sz="3600" dirty="0">
                <a:solidFill>
                  <a:schemeClr val="tx1"/>
                </a:solidFill>
                <a:latin typeface="Arial"/>
                <a:cs typeface="Arial"/>
              </a:rPr>
              <a:t>Online Learning &amp; </a:t>
            </a:r>
            <a:r>
              <a:rPr lang="en-US" sz="3600" dirty="0" smtClean="0">
                <a:solidFill>
                  <a:schemeClr val="tx1"/>
                </a:solidFill>
                <a:latin typeface="Arial"/>
                <a:cs typeface="Arial"/>
              </a:rPr>
              <a:t>Teaching</a:t>
            </a:r>
            <a:endParaRPr lang="en-US" sz="3600" dirty="0">
              <a:latin typeface="Arial"/>
              <a:cs typeface="Arial"/>
            </a:endParaRPr>
          </a:p>
          <a:p>
            <a:pPr marL="457200" lvl="0" indent="-457200" algn="l">
              <a:lnSpc>
                <a:spcPct val="140000"/>
              </a:lnSpc>
              <a:buFont typeface="Arial"/>
              <a:buChar char="•"/>
            </a:pPr>
            <a:r>
              <a:rPr lang="en-US" sz="3600" dirty="0">
                <a:solidFill>
                  <a:srgbClr val="000000"/>
                </a:solidFill>
                <a:latin typeface="Arial"/>
                <a:cs typeface="Arial"/>
              </a:rPr>
              <a:t>Developing Digital </a:t>
            </a:r>
            <a:r>
              <a:rPr lang="en-US" sz="3600" dirty="0" smtClean="0">
                <a:solidFill>
                  <a:srgbClr val="000000"/>
                </a:solidFill>
                <a:latin typeface="Arial"/>
                <a:cs typeface="Arial"/>
              </a:rPr>
              <a:t>Skills</a:t>
            </a:r>
            <a:endParaRPr lang="en-US" sz="3600" dirty="0" smtClean="0">
              <a:latin typeface="Arial"/>
              <a:cs typeface="Arial"/>
            </a:endParaRPr>
          </a:p>
          <a:p>
            <a:pPr marL="457200" lvl="0" indent="-457200" algn="l">
              <a:lnSpc>
                <a:spcPct val="140000"/>
              </a:lnSpc>
              <a:buFont typeface="Arial"/>
              <a:buChar char="•"/>
            </a:pPr>
            <a:r>
              <a:rPr lang="en-US" sz="3600" dirty="0" smtClean="0">
                <a:solidFill>
                  <a:srgbClr val="000000"/>
                </a:solidFill>
                <a:latin typeface="Arial"/>
                <a:cs typeface="Arial"/>
              </a:rPr>
              <a:t>Digital </a:t>
            </a:r>
            <a:r>
              <a:rPr lang="en-US" sz="3600" dirty="0" err="1">
                <a:solidFill>
                  <a:srgbClr val="000000"/>
                </a:solidFill>
                <a:latin typeface="Arial"/>
                <a:cs typeface="Arial"/>
              </a:rPr>
              <a:t>MakerSpaces</a:t>
            </a:r>
            <a:r>
              <a:rPr lang="en-US" sz="3600" dirty="0">
                <a:latin typeface="Arial"/>
                <a:cs typeface="Arial"/>
              </a:rPr>
              <a:t/>
            </a:r>
            <a:br>
              <a:rPr lang="en-US" sz="3600" dirty="0">
                <a:latin typeface="Arial"/>
                <a:cs typeface="Arial"/>
              </a:rPr>
            </a:br>
            <a:endParaRPr lang="en-US" sz="3600" dirty="0" smtClean="0">
              <a:latin typeface="Arial"/>
              <a:cs typeface="Arial"/>
            </a:endParaRPr>
          </a:p>
          <a:p>
            <a:pPr algn="l">
              <a:lnSpc>
                <a:spcPct val="140000"/>
              </a:lnSpc>
            </a:pPr>
            <a:r>
              <a:rPr lang="en-GB" sz="2600" dirty="0" smtClean="0">
                <a:latin typeface="Arial"/>
                <a:cs typeface="Arial"/>
              </a:rPr>
              <a:t>Group discussion facilitators: </a:t>
            </a:r>
          </a:p>
          <a:p>
            <a:pPr algn="l">
              <a:lnSpc>
                <a:spcPct val="140000"/>
              </a:lnSpc>
            </a:pPr>
            <a:r>
              <a:rPr lang="en-GB" sz="2600" dirty="0" smtClean="0">
                <a:solidFill>
                  <a:srgbClr val="000000"/>
                </a:solidFill>
                <a:latin typeface="Arial"/>
                <a:cs typeface="Arial"/>
              </a:rPr>
              <a:t>Dave White, Nancy </a:t>
            </a:r>
            <a:r>
              <a:rPr lang="en-GB" sz="2600" dirty="0" err="1" smtClean="0">
                <a:solidFill>
                  <a:srgbClr val="000000"/>
                </a:solidFill>
                <a:latin typeface="Arial"/>
                <a:cs typeface="Arial"/>
              </a:rPr>
              <a:t>Buabeng</a:t>
            </a:r>
            <a:r>
              <a:rPr lang="en-GB" sz="2600" dirty="0" smtClean="0">
                <a:solidFill>
                  <a:srgbClr val="000000"/>
                </a:solidFill>
                <a:latin typeface="Arial"/>
                <a:cs typeface="Arial"/>
              </a:rPr>
              <a:t> &amp; David Webster</a:t>
            </a:r>
          </a:p>
          <a:p>
            <a:pPr lvl="0" algn="l">
              <a:lnSpc>
                <a:spcPct val="140000"/>
              </a:lnSpc>
            </a:pPr>
            <a:endParaRPr lang="en-GB" sz="2600" b="1" dirty="0" smtClean="0">
              <a:latin typeface="Arial"/>
              <a:cs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2671631596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Screen Shot 2015-04-21 at 12.04.18 PM.png">
            <a:hlinkClick r:id="rId2"/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70346" y="3457469"/>
            <a:ext cx="5917715" cy="3400536"/>
          </a:xfrm>
          <a:prstGeom prst="rect">
            <a:avLst/>
          </a:prstGeom>
        </p:spPr>
      </p:pic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74578" y="125860"/>
            <a:ext cx="8614866" cy="4393697"/>
          </a:xfrm>
        </p:spPr>
        <p:txBody>
          <a:bodyPr>
            <a:normAutofit lnSpcReduction="10000"/>
          </a:bodyPr>
          <a:lstStyle/>
          <a:p>
            <a:r>
              <a:rPr lang="en-US" sz="3500" dirty="0" smtClean="0">
                <a:solidFill>
                  <a:schemeClr val="bg1"/>
                </a:solidFill>
                <a:latin typeface="Arial"/>
                <a:cs typeface="Arial"/>
              </a:rPr>
              <a:t>Online </a:t>
            </a:r>
            <a:r>
              <a:rPr lang="en-US" sz="3500" dirty="0">
                <a:solidFill>
                  <a:schemeClr val="bg1"/>
                </a:solidFill>
                <a:latin typeface="Arial"/>
                <a:cs typeface="Arial"/>
              </a:rPr>
              <a:t>Learning &amp; Teaching</a:t>
            </a:r>
          </a:p>
          <a:p>
            <a:endParaRPr lang="en-US" sz="2600" b="1" dirty="0" smtClean="0">
              <a:solidFill>
                <a:schemeClr val="bg1">
                  <a:lumMod val="85000"/>
                </a:schemeClr>
              </a:solidFill>
              <a:latin typeface="Arial"/>
              <a:cs typeface="Arial"/>
            </a:endParaRPr>
          </a:p>
          <a:p>
            <a:r>
              <a:rPr lang="en-US" sz="2600" b="1" dirty="0" smtClean="0">
                <a:solidFill>
                  <a:schemeClr val="bg1">
                    <a:lumMod val="85000"/>
                  </a:schemeClr>
                </a:solidFill>
                <a:latin typeface="Arial"/>
                <a:cs typeface="Arial"/>
              </a:rPr>
              <a:t>Fully online Courses at CCW</a:t>
            </a:r>
          </a:p>
          <a:p>
            <a:endParaRPr lang="en-US" sz="2400" dirty="0" smtClean="0">
              <a:solidFill>
                <a:schemeClr val="bg2"/>
              </a:solidFill>
              <a:effectLst/>
              <a:latin typeface="Arial"/>
              <a:cs typeface="Arial"/>
            </a:endParaRPr>
          </a:p>
          <a:p>
            <a:r>
              <a:rPr lang="en-US" sz="2200" dirty="0" smtClean="0">
                <a:solidFill>
                  <a:schemeClr val="bg1">
                    <a:lumMod val="85000"/>
                  </a:schemeClr>
                </a:solidFill>
                <a:effectLst/>
                <a:latin typeface="Arial"/>
                <a:cs typeface="Arial"/>
              </a:rPr>
              <a:t>“I don’t think digital is a medium, instead I think it’s a language which crosses mediums, creates new spaces and opportunities for artistic practice to happen” </a:t>
            </a:r>
            <a:br>
              <a:rPr lang="en-US" sz="2200" dirty="0" smtClean="0">
                <a:solidFill>
                  <a:schemeClr val="bg1">
                    <a:lumMod val="85000"/>
                  </a:schemeClr>
                </a:solidFill>
                <a:effectLst/>
                <a:latin typeface="Arial"/>
                <a:cs typeface="Arial"/>
              </a:rPr>
            </a:br>
            <a:r>
              <a:rPr lang="en-US" sz="2200" dirty="0" smtClean="0">
                <a:solidFill>
                  <a:schemeClr val="bg1">
                    <a:lumMod val="85000"/>
                  </a:schemeClr>
                </a:solidFill>
                <a:effectLst/>
                <a:latin typeface="Arial"/>
                <a:cs typeface="Arial"/>
              </a:rPr>
              <a:t/>
            </a:r>
            <a:br>
              <a:rPr lang="en-US" sz="2200" dirty="0" smtClean="0">
                <a:solidFill>
                  <a:schemeClr val="bg1">
                    <a:lumMod val="85000"/>
                  </a:schemeClr>
                </a:solidFill>
                <a:effectLst/>
                <a:latin typeface="Arial"/>
                <a:cs typeface="Arial"/>
              </a:rPr>
            </a:br>
            <a:r>
              <a:rPr lang="en-US" sz="1000" dirty="0" smtClean="0">
                <a:solidFill>
                  <a:schemeClr val="bg1">
                    <a:lumMod val="85000"/>
                  </a:schemeClr>
                </a:solidFill>
                <a:effectLst/>
                <a:latin typeface="Arial"/>
                <a:cs typeface="Arial"/>
              </a:rPr>
              <a:t>Jonathan Kearney - Course Director | </a:t>
            </a:r>
            <a:r>
              <a:rPr lang="en-US" sz="1000" dirty="0" smtClean="0">
                <a:solidFill>
                  <a:schemeClr val="bg1">
                    <a:lumMod val="85000"/>
                  </a:schemeClr>
                </a:solidFill>
                <a:latin typeface="Arial"/>
                <a:cs typeface="Arial"/>
              </a:rPr>
              <a:t>MA in </a:t>
            </a:r>
            <a:r>
              <a:rPr lang="en-US" sz="1000" dirty="0" smtClean="0">
                <a:solidFill>
                  <a:schemeClr val="bg2"/>
                </a:solidFill>
                <a:latin typeface="Arial"/>
                <a:cs typeface="Arial"/>
                <a:hlinkClick r:id="rId4"/>
              </a:rPr>
              <a:t>Fine Art Digital</a:t>
            </a:r>
            <a:r>
              <a:rPr lang="en-US" sz="1000" dirty="0" smtClean="0">
                <a:solidFill>
                  <a:schemeClr val="bg2"/>
                </a:solidFill>
                <a:latin typeface="Arial"/>
                <a:cs typeface="Arial"/>
              </a:rPr>
              <a:t> </a:t>
            </a:r>
            <a:r>
              <a:rPr lang="en-US" sz="1000" dirty="0" smtClean="0">
                <a:solidFill>
                  <a:schemeClr val="bg1">
                    <a:lumMod val="85000"/>
                  </a:schemeClr>
                </a:solidFill>
                <a:latin typeface="Arial"/>
                <a:cs typeface="Arial"/>
              </a:rPr>
              <a:t>at </a:t>
            </a:r>
            <a:r>
              <a:rPr lang="en-US" sz="1000" dirty="0" err="1" smtClean="0">
                <a:solidFill>
                  <a:schemeClr val="bg1">
                    <a:lumMod val="85000"/>
                  </a:schemeClr>
                </a:solidFill>
                <a:latin typeface="Arial"/>
                <a:cs typeface="Arial"/>
              </a:rPr>
              <a:t>Camberwell</a:t>
            </a:r>
            <a:r>
              <a:rPr lang="en-US" sz="1000" dirty="0" smtClean="0">
                <a:solidFill>
                  <a:schemeClr val="bg1">
                    <a:lumMod val="85000"/>
                  </a:schemeClr>
                </a:solidFill>
                <a:latin typeface="Arial"/>
                <a:cs typeface="Arial"/>
              </a:rPr>
              <a:t>, offered as a studio based course and an online course</a:t>
            </a:r>
          </a:p>
          <a:p>
            <a:endParaRPr lang="en-US" sz="2400" dirty="0" smtClean="0">
              <a:solidFill>
                <a:schemeClr val="bg1">
                  <a:lumMod val="85000"/>
                </a:schemeClr>
              </a:solidFill>
              <a:effectLst/>
              <a:latin typeface="Arial"/>
              <a:cs typeface="Arial"/>
            </a:endParaRPr>
          </a:p>
          <a:p>
            <a:r>
              <a:rPr lang="en-US" sz="2200" dirty="0" smtClean="0">
                <a:solidFill>
                  <a:schemeClr val="bg1">
                    <a:lumMod val="85000"/>
                  </a:schemeClr>
                </a:solidFill>
                <a:latin typeface="Arial"/>
                <a:cs typeface="Arial"/>
              </a:rPr>
              <a:t>CCW Short Courses are also exploring fully online courses</a:t>
            </a:r>
            <a:endParaRPr lang="en-US" sz="2200" dirty="0">
              <a:solidFill>
                <a:schemeClr val="bg1">
                  <a:lumMod val="85000"/>
                </a:schemeClr>
              </a:solidFill>
              <a:latin typeface="Arial"/>
              <a:cs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2671631596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Screen Shot 2015-04-21 at 2.52.55 PM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999886"/>
            <a:ext cx="9144000" cy="5608418"/>
          </a:xfrm>
          <a:prstGeom prst="rect">
            <a:avLst/>
          </a:prstGeom>
        </p:spPr>
      </p:pic>
      <p:sp>
        <p:nvSpPr>
          <p:cNvPr id="5" name="Subtitle 2"/>
          <p:cNvSpPr txBox="1">
            <a:spLocks/>
          </p:cNvSpPr>
          <p:nvPr/>
        </p:nvSpPr>
        <p:spPr>
          <a:xfrm>
            <a:off x="274578" y="0"/>
            <a:ext cx="8614866" cy="93838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342900" indent="-3429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457200" rtl="0" eaLnBrk="1" latinLnBrk="0" hangingPunct="1">
              <a:spcBef>
                <a:spcPct val="20000"/>
              </a:spcBef>
              <a:buFont typeface="Arial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457200" rtl="0" eaLnBrk="1" latinLnBrk="0" hangingPunct="1">
              <a:spcBef>
                <a:spcPct val="20000"/>
              </a:spcBef>
              <a:buFont typeface="Arial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457200" rtl="0" eaLnBrk="1" latinLnBrk="0" hangingPunct="1">
              <a:spcBef>
                <a:spcPct val="20000"/>
              </a:spcBef>
              <a:buFont typeface="Arial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lnSpc>
                <a:spcPct val="140000"/>
              </a:lnSpc>
              <a:buNone/>
            </a:pPr>
            <a:r>
              <a:rPr lang="en-US" sz="3600" dirty="0" smtClean="0">
                <a:latin typeface="Arial"/>
                <a:cs typeface="Arial"/>
              </a:rPr>
              <a:t>Online Learning &amp; Teaching</a:t>
            </a:r>
            <a:endParaRPr lang="en-US" sz="3600" dirty="0">
              <a:latin typeface="Arial"/>
              <a:cs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3543560485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74578" y="137150"/>
            <a:ext cx="8614866" cy="938389"/>
          </a:xfrm>
        </p:spPr>
        <p:txBody>
          <a:bodyPr>
            <a:normAutofit/>
          </a:bodyPr>
          <a:lstStyle/>
          <a:p>
            <a:pPr>
              <a:lnSpc>
                <a:spcPct val="140000"/>
              </a:lnSpc>
            </a:pPr>
            <a:r>
              <a:rPr lang="en-US" sz="3600" dirty="0" smtClean="0">
                <a:solidFill>
                  <a:schemeClr val="tx1"/>
                </a:solidFill>
                <a:latin typeface="Arial"/>
                <a:cs typeface="Arial"/>
              </a:rPr>
              <a:t>Online Learning &amp; Teaching</a:t>
            </a:r>
            <a:endParaRPr lang="en-US" sz="3600" dirty="0">
              <a:latin typeface="Arial"/>
              <a:cs typeface="Arial"/>
            </a:endParaRPr>
          </a:p>
        </p:txBody>
      </p:sp>
      <p:pic>
        <p:nvPicPr>
          <p:cNvPr id="2" name="Picture 1" descr="LTE 3 - TEL presentation CROP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258047"/>
            <a:ext cx="9144000" cy="511938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78221282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74578" y="1704846"/>
            <a:ext cx="8614866" cy="3020666"/>
          </a:xfrm>
        </p:spPr>
        <p:txBody>
          <a:bodyPr>
            <a:normAutofit fontScale="77500" lnSpcReduction="20000"/>
          </a:bodyPr>
          <a:lstStyle/>
          <a:p>
            <a:r>
              <a:rPr lang="en-US" sz="3600" b="1" dirty="0">
                <a:solidFill>
                  <a:schemeClr val="tx1"/>
                </a:solidFill>
                <a:latin typeface="Arial"/>
                <a:cs typeface="Arial"/>
              </a:rPr>
              <a:t>Online Learning &amp; Teaching</a:t>
            </a:r>
            <a:endParaRPr lang="en-US" sz="3600" b="1" dirty="0">
              <a:latin typeface="Arial"/>
              <a:cs typeface="Arial"/>
            </a:endParaRPr>
          </a:p>
          <a:p>
            <a:endParaRPr lang="en-US" sz="3600" b="1" dirty="0">
              <a:solidFill>
                <a:srgbClr val="000000"/>
              </a:solidFill>
              <a:latin typeface="Arial"/>
              <a:cs typeface="Arial"/>
            </a:endParaRPr>
          </a:p>
          <a:p>
            <a:pPr>
              <a:lnSpc>
                <a:spcPct val="130000"/>
              </a:lnSpc>
            </a:pPr>
            <a:r>
              <a:rPr lang="en-US" sz="3600" b="1" dirty="0">
                <a:solidFill>
                  <a:srgbClr val="000000"/>
                </a:solidFill>
                <a:latin typeface="Arial"/>
                <a:cs typeface="Arial"/>
              </a:rPr>
              <a:t>Group discussion: </a:t>
            </a:r>
          </a:p>
          <a:p>
            <a:pPr>
              <a:lnSpc>
                <a:spcPct val="130000"/>
              </a:lnSpc>
            </a:pPr>
            <a:r>
              <a:rPr lang="en-US" sz="3600" dirty="0" smtClean="0">
                <a:solidFill>
                  <a:srgbClr val="000000"/>
                </a:solidFill>
                <a:latin typeface="Arial"/>
                <a:cs typeface="Arial"/>
              </a:rPr>
              <a:t>How do you see ‘Online Learning’ affecting teaching and learning across CCW in the next five years?</a:t>
            </a:r>
          </a:p>
        </p:txBody>
      </p:sp>
    </p:spTree>
    <p:extLst>
      <p:ext uri="{BB962C8B-B14F-4D97-AF65-F5344CB8AC3E}">
        <p14:creationId xmlns:p14="http://schemas.microsoft.com/office/powerpoint/2010/main" val="2478221282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74578" y="114420"/>
            <a:ext cx="8614866" cy="6510452"/>
          </a:xfrm>
        </p:spPr>
        <p:txBody>
          <a:bodyPr>
            <a:normAutofit/>
          </a:bodyPr>
          <a:lstStyle/>
          <a:p>
            <a:r>
              <a:rPr lang="en-US" sz="3600" b="1" dirty="0">
                <a:solidFill>
                  <a:schemeClr val="tx1"/>
                </a:solidFill>
                <a:latin typeface="Arial"/>
                <a:cs typeface="Arial"/>
              </a:rPr>
              <a:t>Online Learning &amp; </a:t>
            </a:r>
            <a:r>
              <a:rPr lang="en-US" sz="3600" b="1" dirty="0" smtClean="0">
                <a:solidFill>
                  <a:schemeClr val="tx1"/>
                </a:solidFill>
                <a:latin typeface="Arial"/>
                <a:cs typeface="Arial"/>
              </a:rPr>
              <a:t>Teaching</a:t>
            </a:r>
            <a:endParaRPr lang="en-US" sz="3600" b="1" dirty="0" smtClean="0">
              <a:solidFill>
                <a:srgbClr val="000000"/>
              </a:solidFill>
              <a:latin typeface="Arial"/>
              <a:cs typeface="Arial"/>
            </a:endParaRPr>
          </a:p>
          <a:p>
            <a:r>
              <a:rPr lang="en-US" sz="2800" dirty="0" smtClean="0">
                <a:solidFill>
                  <a:schemeClr val="bg1">
                    <a:lumMod val="65000"/>
                  </a:schemeClr>
                </a:solidFill>
                <a:latin typeface="Arial"/>
                <a:cs typeface="Arial"/>
              </a:rPr>
              <a:t>(how do we take everyone with us)</a:t>
            </a:r>
          </a:p>
          <a:p>
            <a:endParaRPr lang="en-US" sz="2800" b="1" dirty="0">
              <a:solidFill>
                <a:schemeClr val="bg1">
                  <a:lumMod val="65000"/>
                </a:schemeClr>
              </a:solidFill>
              <a:latin typeface="Arial"/>
              <a:cs typeface="Arial"/>
            </a:endParaRPr>
          </a:p>
          <a:p>
            <a:r>
              <a:rPr lang="en-US" sz="3600" b="1" dirty="0">
                <a:solidFill>
                  <a:srgbClr val="000000"/>
                </a:solidFill>
                <a:latin typeface="Arial"/>
                <a:cs typeface="Arial"/>
              </a:rPr>
              <a:t>Recommendations: </a:t>
            </a:r>
            <a:endParaRPr lang="en-US" sz="3600" b="1" dirty="0" smtClean="0">
              <a:solidFill>
                <a:schemeClr val="bg1">
                  <a:lumMod val="65000"/>
                </a:schemeClr>
              </a:solidFill>
              <a:latin typeface="Arial"/>
              <a:cs typeface="Arial"/>
            </a:endParaRPr>
          </a:p>
          <a:p>
            <a:endParaRPr lang="en-US" sz="3600" b="1" dirty="0" smtClean="0">
              <a:solidFill>
                <a:srgbClr val="000000"/>
              </a:solidFill>
              <a:latin typeface="Arial"/>
              <a:cs typeface="Arial"/>
            </a:endParaRPr>
          </a:p>
          <a:p>
            <a:pPr marL="742950" indent="-742950" algn="l">
              <a:buFont typeface="+mj-lt"/>
              <a:buAutoNum type="arabicPeriod"/>
            </a:pPr>
            <a:r>
              <a:rPr lang="en-US" sz="3600" dirty="0" smtClean="0">
                <a:solidFill>
                  <a:srgbClr val="000000"/>
                </a:solidFill>
                <a:latin typeface="Arial"/>
                <a:cs typeface="Arial"/>
              </a:rPr>
              <a:t>What can you/we/individuals do to prepare, take ownership &amp; be part of change? </a:t>
            </a:r>
            <a:br>
              <a:rPr lang="en-US" sz="3600" dirty="0" smtClean="0">
                <a:solidFill>
                  <a:srgbClr val="000000"/>
                </a:solidFill>
                <a:latin typeface="Arial"/>
                <a:cs typeface="Arial"/>
              </a:rPr>
            </a:br>
            <a:endParaRPr lang="en-US" sz="3600" dirty="0" smtClean="0">
              <a:solidFill>
                <a:srgbClr val="000000"/>
              </a:solidFill>
              <a:latin typeface="Arial"/>
              <a:cs typeface="Arial"/>
            </a:endParaRPr>
          </a:p>
          <a:p>
            <a:pPr marL="742950" indent="-742950" algn="l">
              <a:buFont typeface="+mj-lt"/>
              <a:buAutoNum type="arabicPeriod"/>
            </a:pPr>
            <a:r>
              <a:rPr lang="en-US" sz="3600" dirty="0" smtClean="0">
                <a:solidFill>
                  <a:srgbClr val="000000"/>
                </a:solidFill>
                <a:latin typeface="Arial"/>
                <a:cs typeface="Arial"/>
              </a:rPr>
              <a:t>What could CCW do to help us prepare &amp; support change? </a:t>
            </a:r>
            <a:endParaRPr lang="en-US" sz="3600" dirty="0">
              <a:latin typeface="Arial"/>
              <a:cs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978023937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74578" y="97028"/>
            <a:ext cx="8614866" cy="698109"/>
          </a:xfrm>
        </p:spPr>
        <p:txBody>
          <a:bodyPr>
            <a:normAutofit/>
          </a:bodyPr>
          <a:lstStyle/>
          <a:p>
            <a:pPr lvl="0"/>
            <a:r>
              <a:rPr lang="en-US" sz="3600" b="1" dirty="0" smtClean="0">
                <a:solidFill>
                  <a:schemeClr val="tx1"/>
                </a:solidFill>
                <a:latin typeface="Arial"/>
                <a:cs typeface="Arial"/>
              </a:rPr>
              <a:t> </a:t>
            </a:r>
            <a:r>
              <a:rPr lang="en-US" sz="2800" b="1" dirty="0" smtClean="0">
                <a:solidFill>
                  <a:schemeClr val="tx1"/>
                </a:solidFill>
                <a:latin typeface="Arial"/>
                <a:cs typeface="Arial"/>
              </a:rPr>
              <a:t>Developing </a:t>
            </a:r>
            <a:r>
              <a:rPr lang="en-US" sz="2800" b="1" dirty="0">
                <a:solidFill>
                  <a:schemeClr val="tx1"/>
                </a:solidFill>
                <a:latin typeface="Arial"/>
                <a:cs typeface="Arial"/>
              </a:rPr>
              <a:t>Digital Skills </a:t>
            </a:r>
            <a:endParaRPr lang="en-US" sz="2800" b="1" dirty="0" smtClean="0">
              <a:solidFill>
                <a:schemeClr val="tx1"/>
              </a:solidFill>
              <a:latin typeface="Arial"/>
              <a:cs typeface="Arial"/>
            </a:endParaRPr>
          </a:p>
          <a:p>
            <a:pPr lvl="0"/>
            <a:endParaRPr lang="en-US" dirty="0">
              <a:solidFill>
                <a:schemeClr val="tx1"/>
              </a:solidFill>
              <a:latin typeface="Arial"/>
              <a:cs typeface="Arial"/>
            </a:endParaRPr>
          </a:p>
        </p:txBody>
      </p:sp>
      <p:pic>
        <p:nvPicPr>
          <p:cNvPr id="2" name="Picture 1" descr="Screen Shot 2015-04-21 at 2.33.14 PM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99055" y="903911"/>
            <a:ext cx="6778308" cy="5170240"/>
          </a:xfrm>
          <a:prstGeom prst="rect">
            <a:avLst/>
          </a:prstGeom>
        </p:spPr>
      </p:pic>
      <p:sp>
        <p:nvSpPr>
          <p:cNvPr id="4" name="TextBox 3"/>
          <p:cNvSpPr txBox="1"/>
          <p:nvPr/>
        </p:nvSpPr>
        <p:spPr>
          <a:xfrm>
            <a:off x="1099055" y="6232999"/>
            <a:ext cx="5898219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1200" dirty="0">
                <a:latin typeface="Arial"/>
                <a:cs typeface="Arial"/>
              </a:rPr>
              <a:t>Joanna Wild &amp; Dr Patricia Charlton </a:t>
            </a:r>
            <a:r>
              <a:rPr lang="en-GB" sz="1200" dirty="0" smtClean="0">
                <a:latin typeface="Arial"/>
                <a:cs typeface="Arial"/>
              </a:rPr>
              <a:t>| Creative </a:t>
            </a:r>
            <a:r>
              <a:rPr lang="en-GB" sz="1200" dirty="0">
                <a:latin typeface="Arial"/>
                <a:cs typeface="Arial"/>
              </a:rPr>
              <a:t>Digital </a:t>
            </a:r>
            <a:r>
              <a:rPr lang="en-GB" sz="1200" dirty="0" smtClean="0">
                <a:latin typeface="Arial"/>
                <a:cs typeface="Arial"/>
              </a:rPr>
              <a:t>Solutions</a:t>
            </a:r>
          </a:p>
          <a:p>
            <a:r>
              <a:rPr lang="en-GB" sz="1200" dirty="0" smtClean="0">
                <a:latin typeface="Arial"/>
                <a:cs typeface="Arial"/>
              </a:rPr>
              <a:t>Demo </a:t>
            </a:r>
            <a:r>
              <a:rPr lang="en-GB" sz="1200" dirty="0">
                <a:latin typeface="Arial"/>
                <a:cs typeface="Arial"/>
              </a:rPr>
              <a:t>of the </a:t>
            </a:r>
            <a:r>
              <a:rPr lang="en-GB" sz="1200" dirty="0" err="1">
                <a:latin typeface="Arial"/>
                <a:cs typeface="Arial"/>
              </a:rPr>
              <a:t>microbit</a:t>
            </a:r>
            <a:r>
              <a:rPr lang="en-GB" sz="1200" dirty="0">
                <a:latin typeface="Arial"/>
                <a:cs typeface="Arial"/>
              </a:rPr>
              <a:t> being used in schools as part of the </a:t>
            </a:r>
            <a:r>
              <a:rPr lang="en-GB" sz="1200" dirty="0">
                <a:latin typeface="Arial"/>
                <a:cs typeface="Arial"/>
                <a:hlinkClick r:id="rId3"/>
              </a:rPr>
              <a:t>BBC Make It Digital</a:t>
            </a:r>
            <a:r>
              <a:rPr lang="en-GB" sz="1200" dirty="0">
                <a:latin typeface="Arial"/>
                <a:cs typeface="Arial"/>
              </a:rPr>
              <a:t> work. </a:t>
            </a:r>
            <a:endParaRPr lang="en-US" sz="1200" dirty="0">
              <a:latin typeface="Arial"/>
              <a:cs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2478221282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74578" y="446083"/>
            <a:ext cx="8614866" cy="6064369"/>
          </a:xfrm>
        </p:spPr>
        <p:txBody>
          <a:bodyPr>
            <a:normAutofit/>
          </a:bodyPr>
          <a:lstStyle/>
          <a:p>
            <a:pPr lvl="0"/>
            <a:r>
              <a:rPr lang="en-US" sz="3600" b="1" dirty="0" smtClean="0">
                <a:solidFill>
                  <a:schemeClr val="tx1"/>
                </a:solidFill>
                <a:latin typeface="Arial"/>
                <a:cs typeface="Arial"/>
              </a:rPr>
              <a:t> Developing </a:t>
            </a:r>
            <a:r>
              <a:rPr lang="en-US" sz="3600" b="1" dirty="0">
                <a:solidFill>
                  <a:schemeClr val="tx1"/>
                </a:solidFill>
                <a:latin typeface="Arial"/>
                <a:cs typeface="Arial"/>
              </a:rPr>
              <a:t>Digital Skills </a:t>
            </a:r>
            <a:endParaRPr lang="en-US" sz="3600" b="1" dirty="0" smtClean="0">
              <a:solidFill>
                <a:schemeClr val="tx1"/>
              </a:solidFill>
              <a:latin typeface="Arial"/>
              <a:cs typeface="Arial"/>
            </a:endParaRPr>
          </a:p>
          <a:p>
            <a:pPr lvl="0"/>
            <a:endParaRPr lang="en-US" dirty="0">
              <a:solidFill>
                <a:schemeClr val="tx1"/>
              </a:solidFill>
              <a:latin typeface="Arial"/>
              <a:cs typeface="Arial"/>
            </a:endParaRPr>
          </a:p>
          <a:p>
            <a:pPr lvl="1"/>
            <a:r>
              <a:rPr lang="en-US" sz="3200" b="1" dirty="0" smtClean="0">
                <a:solidFill>
                  <a:schemeClr val="tx1"/>
                </a:solidFill>
                <a:latin typeface="Arial"/>
                <a:cs typeface="Arial"/>
              </a:rPr>
              <a:t>Group discussion: </a:t>
            </a:r>
          </a:p>
          <a:p>
            <a:pPr lvl="1"/>
            <a:r>
              <a:rPr lang="en-US" sz="3200" dirty="0" smtClean="0">
                <a:solidFill>
                  <a:schemeClr val="tx1"/>
                </a:solidFill>
                <a:latin typeface="Arial"/>
                <a:cs typeface="Arial"/>
              </a:rPr>
              <a:t>Should we be rethinking </a:t>
            </a:r>
            <a:r>
              <a:rPr lang="en-US" sz="3200" dirty="0">
                <a:solidFill>
                  <a:schemeClr val="tx1"/>
                </a:solidFill>
                <a:latin typeface="Arial"/>
                <a:cs typeface="Arial"/>
              </a:rPr>
              <a:t>our approach to developing digital </a:t>
            </a:r>
            <a:r>
              <a:rPr lang="en-US" sz="3200" dirty="0" smtClean="0">
                <a:solidFill>
                  <a:schemeClr val="tx1"/>
                </a:solidFill>
                <a:latin typeface="Arial"/>
                <a:cs typeface="Arial"/>
              </a:rPr>
              <a:t>skills, if so how? </a:t>
            </a:r>
          </a:p>
          <a:p>
            <a:pPr lvl="1"/>
            <a:endParaRPr lang="en-US" sz="3200" dirty="0">
              <a:solidFill>
                <a:schemeClr val="tx1"/>
              </a:solidFill>
              <a:latin typeface="Arial"/>
              <a:cs typeface="Arial"/>
            </a:endParaRPr>
          </a:p>
          <a:p>
            <a:pPr lvl="1"/>
            <a:r>
              <a:rPr lang="en-US" sz="3200" b="1" dirty="0" smtClean="0">
                <a:solidFill>
                  <a:schemeClr val="tx1"/>
                </a:solidFill>
                <a:latin typeface="Arial"/>
                <a:cs typeface="Arial"/>
              </a:rPr>
              <a:t>Recommendations: </a:t>
            </a:r>
          </a:p>
          <a:p>
            <a:pPr lvl="1"/>
            <a:r>
              <a:rPr lang="en-US" sz="3200" dirty="0" smtClean="0">
                <a:solidFill>
                  <a:schemeClr val="tx1"/>
                </a:solidFill>
                <a:latin typeface="Arial"/>
                <a:cs typeface="Arial"/>
              </a:rPr>
              <a:t>What </a:t>
            </a:r>
            <a:r>
              <a:rPr lang="en-US" sz="3200" dirty="0">
                <a:solidFill>
                  <a:schemeClr val="tx1"/>
                </a:solidFill>
                <a:latin typeface="Arial"/>
                <a:cs typeface="Arial"/>
              </a:rPr>
              <a:t>can </a:t>
            </a:r>
            <a:r>
              <a:rPr lang="en-US" sz="3200" dirty="0" smtClean="0">
                <a:solidFill>
                  <a:schemeClr val="tx1"/>
                </a:solidFill>
                <a:latin typeface="Arial"/>
                <a:cs typeface="Arial"/>
              </a:rPr>
              <a:t>we/CCW </a:t>
            </a:r>
            <a:r>
              <a:rPr lang="en-US" sz="3200" dirty="0">
                <a:solidFill>
                  <a:schemeClr val="tx1"/>
                </a:solidFill>
                <a:latin typeface="Arial"/>
                <a:cs typeface="Arial"/>
              </a:rPr>
              <a:t>do to help identify skills gaps and support new approaches in developing digital practice &amp; expertise?</a:t>
            </a:r>
          </a:p>
        </p:txBody>
      </p:sp>
    </p:spTree>
    <p:extLst>
      <p:ext uri="{BB962C8B-B14F-4D97-AF65-F5344CB8AC3E}">
        <p14:creationId xmlns:p14="http://schemas.microsoft.com/office/powerpoint/2010/main" val="3054302867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74578" y="177123"/>
            <a:ext cx="8614866" cy="537922"/>
          </a:xfrm>
        </p:spPr>
        <p:txBody>
          <a:bodyPr>
            <a:normAutofit/>
          </a:bodyPr>
          <a:lstStyle/>
          <a:p>
            <a:r>
              <a:rPr lang="en-US" sz="2800" b="1" dirty="0">
                <a:solidFill>
                  <a:schemeClr val="tx1"/>
                </a:solidFill>
                <a:latin typeface="Arial"/>
                <a:cs typeface="Arial"/>
              </a:rPr>
              <a:t>Digital </a:t>
            </a:r>
            <a:r>
              <a:rPr lang="en-US" sz="2800" b="1" dirty="0" err="1">
                <a:solidFill>
                  <a:schemeClr val="tx1"/>
                </a:solidFill>
                <a:latin typeface="Arial"/>
                <a:cs typeface="Arial"/>
              </a:rPr>
              <a:t>MakerSpaces</a:t>
            </a:r>
            <a:r>
              <a:rPr lang="en-US" sz="2800" b="1" dirty="0">
                <a:solidFill>
                  <a:schemeClr val="tx1"/>
                </a:solidFill>
                <a:latin typeface="Arial"/>
                <a:cs typeface="Arial"/>
              </a:rPr>
              <a:t> </a:t>
            </a:r>
            <a:endParaRPr lang="en-US" sz="6400" b="1" dirty="0">
              <a:solidFill>
                <a:schemeClr val="tx1"/>
              </a:solidFill>
              <a:latin typeface="Arial"/>
              <a:cs typeface="Arial"/>
            </a:endParaRPr>
          </a:p>
        </p:txBody>
      </p:sp>
      <p:pic>
        <p:nvPicPr>
          <p:cNvPr id="2" name="Picture 1" descr="800px-Lhs-electronicsFeb14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63986" y="958100"/>
            <a:ext cx="7073229" cy="5304922"/>
          </a:xfrm>
          <a:prstGeom prst="rect">
            <a:avLst/>
          </a:prstGeom>
        </p:spPr>
      </p:pic>
      <p:sp>
        <p:nvSpPr>
          <p:cNvPr id="4" name="TextBox 3"/>
          <p:cNvSpPr txBox="1"/>
          <p:nvPr/>
        </p:nvSpPr>
        <p:spPr>
          <a:xfrm>
            <a:off x="983901" y="6347075"/>
            <a:ext cx="418805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latin typeface="Arial"/>
                <a:cs typeface="Arial"/>
              </a:rPr>
              <a:t>London </a:t>
            </a:r>
            <a:r>
              <a:rPr lang="en-US" dirty="0" err="1">
                <a:latin typeface="Arial"/>
                <a:cs typeface="Arial"/>
              </a:rPr>
              <a:t>Hackspace</a:t>
            </a:r>
            <a:r>
              <a:rPr lang="en-US" dirty="0">
                <a:latin typeface="Arial"/>
                <a:cs typeface="Arial"/>
              </a:rPr>
              <a:t> Electronics Section </a:t>
            </a:r>
          </a:p>
        </p:txBody>
      </p:sp>
    </p:spTree>
    <p:extLst>
      <p:ext uri="{BB962C8B-B14F-4D97-AF65-F5344CB8AC3E}">
        <p14:creationId xmlns:p14="http://schemas.microsoft.com/office/powerpoint/2010/main" val="3677409562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74578" y="177123"/>
            <a:ext cx="8614866" cy="537922"/>
          </a:xfrm>
        </p:spPr>
        <p:txBody>
          <a:bodyPr>
            <a:normAutofit/>
          </a:bodyPr>
          <a:lstStyle/>
          <a:p>
            <a:r>
              <a:rPr lang="en-US" sz="2800" b="1" dirty="0">
                <a:solidFill>
                  <a:schemeClr val="tx1"/>
                </a:solidFill>
                <a:latin typeface="Arial"/>
                <a:cs typeface="Arial"/>
              </a:rPr>
              <a:t>Digital </a:t>
            </a:r>
            <a:r>
              <a:rPr lang="en-US" sz="2800" b="1" dirty="0" err="1">
                <a:solidFill>
                  <a:schemeClr val="tx1"/>
                </a:solidFill>
                <a:latin typeface="Arial"/>
                <a:cs typeface="Arial"/>
              </a:rPr>
              <a:t>MakerSpaces</a:t>
            </a:r>
            <a:r>
              <a:rPr lang="en-US" sz="2800" b="1" dirty="0">
                <a:solidFill>
                  <a:schemeClr val="tx1"/>
                </a:solidFill>
                <a:latin typeface="Arial"/>
                <a:cs typeface="Arial"/>
              </a:rPr>
              <a:t> </a:t>
            </a:r>
            <a:endParaRPr lang="en-US" sz="6400" b="1" dirty="0">
              <a:solidFill>
                <a:schemeClr val="tx1"/>
              </a:solidFill>
              <a:latin typeface="Arial"/>
              <a:cs typeface="Arial"/>
            </a:endParaRPr>
          </a:p>
        </p:txBody>
      </p:sp>
      <p:pic>
        <p:nvPicPr>
          <p:cNvPr id="2" name="Picture 1" descr="800px-Lhs-electronicsFeb14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63986" y="958100"/>
            <a:ext cx="7073229" cy="5304922"/>
          </a:xfrm>
          <a:prstGeom prst="rect">
            <a:avLst/>
          </a:prstGeom>
        </p:spPr>
      </p:pic>
      <p:sp>
        <p:nvSpPr>
          <p:cNvPr id="4" name="TextBox 3"/>
          <p:cNvSpPr txBox="1"/>
          <p:nvPr/>
        </p:nvSpPr>
        <p:spPr>
          <a:xfrm>
            <a:off x="983901" y="6347075"/>
            <a:ext cx="592031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>
                <a:latin typeface="Arial"/>
                <a:cs typeface="Arial"/>
              </a:rPr>
              <a:t>WCA Fine Arts student talking about London </a:t>
            </a:r>
            <a:r>
              <a:rPr lang="en-US" dirty="0" err="1" smtClean="0">
                <a:latin typeface="Arial"/>
                <a:cs typeface="Arial"/>
              </a:rPr>
              <a:t>Hackspace</a:t>
            </a:r>
            <a:endParaRPr lang="en-US" dirty="0">
              <a:latin typeface="Arial"/>
              <a:cs typeface="Arial"/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1401838" y="2156565"/>
            <a:ext cx="6386596" cy="3139321"/>
          </a:xfrm>
          <a:prstGeom prst="rect">
            <a:avLst/>
          </a:prstGeom>
          <a:solidFill>
            <a:schemeClr val="bg1"/>
          </a:solidFill>
        </p:spPr>
        <p:txBody>
          <a:bodyPr wrap="none" rtlCol="0">
            <a:spAutoFit/>
          </a:bodyPr>
          <a:lstStyle/>
          <a:p>
            <a:r>
              <a:rPr lang="en-US" dirty="0" smtClean="0"/>
              <a:t>“… I </a:t>
            </a:r>
            <a:r>
              <a:rPr lang="en-US" dirty="0"/>
              <a:t>go to whichever </a:t>
            </a:r>
            <a:r>
              <a:rPr lang="en-US" dirty="0" err="1"/>
              <a:t>MakerSpace</a:t>
            </a:r>
            <a:r>
              <a:rPr lang="en-US" dirty="0"/>
              <a:t> has what I need for my </a:t>
            </a:r>
            <a:r>
              <a:rPr lang="en-US" dirty="0" smtClean="0"/>
              <a:t>practice:</a:t>
            </a:r>
          </a:p>
          <a:p>
            <a:endParaRPr lang="en-US" dirty="0" smtClean="0"/>
          </a:p>
          <a:p>
            <a:r>
              <a:rPr lang="en-US" dirty="0" smtClean="0"/>
              <a:t>…it </a:t>
            </a:r>
            <a:r>
              <a:rPr lang="en-US" dirty="0"/>
              <a:t>has all the high tech &amp; low tech tools I need close to </a:t>
            </a:r>
            <a:r>
              <a:rPr lang="en-US" dirty="0" smtClean="0"/>
              <a:t>hand…</a:t>
            </a:r>
            <a:endParaRPr lang="en-US" dirty="0"/>
          </a:p>
          <a:p>
            <a:endParaRPr lang="en-US" dirty="0" smtClean="0"/>
          </a:p>
          <a:p>
            <a:r>
              <a:rPr lang="en-US" dirty="0" smtClean="0"/>
              <a:t>…it </a:t>
            </a:r>
            <a:r>
              <a:rPr lang="en-US" dirty="0"/>
              <a:t>has the expertise I need when I need </a:t>
            </a:r>
            <a:r>
              <a:rPr lang="en-US" dirty="0" smtClean="0"/>
              <a:t>it…</a:t>
            </a:r>
            <a:endParaRPr lang="en-US" dirty="0"/>
          </a:p>
          <a:p>
            <a:endParaRPr lang="en-US" dirty="0" smtClean="0"/>
          </a:p>
          <a:p>
            <a:r>
              <a:rPr lang="en-US" dirty="0" smtClean="0"/>
              <a:t>…it’s </a:t>
            </a:r>
            <a:r>
              <a:rPr lang="en-US" dirty="0"/>
              <a:t>multi-</a:t>
            </a:r>
            <a:r>
              <a:rPr lang="en-US" dirty="0" smtClean="0"/>
              <a:t>disciplinary… </a:t>
            </a:r>
          </a:p>
          <a:p>
            <a:endParaRPr lang="en-US" dirty="0" smtClean="0"/>
          </a:p>
          <a:p>
            <a:r>
              <a:rPr lang="en-US" dirty="0" smtClean="0"/>
              <a:t>…but </a:t>
            </a:r>
            <a:r>
              <a:rPr lang="en-US" dirty="0"/>
              <a:t>most of all it has a community, a peer network, we all help </a:t>
            </a:r>
            <a:endParaRPr lang="en-US" dirty="0" smtClean="0"/>
          </a:p>
          <a:p>
            <a:r>
              <a:rPr lang="en-US" dirty="0" smtClean="0"/>
              <a:t>each </a:t>
            </a:r>
            <a:r>
              <a:rPr lang="en-US" dirty="0"/>
              <a:t>other, you enter it in that mindset, its not a </a:t>
            </a:r>
            <a:r>
              <a:rPr lang="en-US" dirty="0" smtClean="0"/>
              <a:t>service</a:t>
            </a:r>
            <a:r>
              <a:rPr lang="en-US" dirty="0"/>
              <a:t>.</a:t>
            </a:r>
            <a:r>
              <a:rPr lang="en-US" dirty="0" smtClean="0"/>
              <a:t>”    </a:t>
            </a:r>
            <a:endParaRPr lang="en-US" dirty="0"/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9338900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74578" y="177123"/>
            <a:ext cx="8614866" cy="537922"/>
          </a:xfrm>
        </p:spPr>
        <p:txBody>
          <a:bodyPr>
            <a:normAutofit/>
          </a:bodyPr>
          <a:lstStyle/>
          <a:p>
            <a:r>
              <a:rPr lang="en-US" sz="2800" b="1" dirty="0">
                <a:solidFill>
                  <a:schemeClr val="tx1"/>
                </a:solidFill>
                <a:latin typeface="Arial"/>
                <a:cs typeface="Arial"/>
              </a:rPr>
              <a:t>Digital </a:t>
            </a:r>
            <a:r>
              <a:rPr lang="en-US" sz="2800" b="1" dirty="0" err="1">
                <a:solidFill>
                  <a:schemeClr val="tx1"/>
                </a:solidFill>
                <a:latin typeface="Arial"/>
                <a:cs typeface="Arial"/>
              </a:rPr>
              <a:t>MakerSpaces</a:t>
            </a:r>
            <a:r>
              <a:rPr lang="en-US" sz="2800" b="1" dirty="0">
                <a:solidFill>
                  <a:schemeClr val="tx1"/>
                </a:solidFill>
                <a:latin typeface="Arial"/>
                <a:cs typeface="Arial"/>
              </a:rPr>
              <a:t> </a:t>
            </a:r>
            <a:endParaRPr lang="en-US" sz="6400" b="1" dirty="0">
              <a:solidFill>
                <a:schemeClr val="tx1"/>
              </a:solidFill>
              <a:latin typeface="Arial"/>
              <a:cs typeface="Arial"/>
            </a:endParaRPr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02389" y="995447"/>
            <a:ext cx="8272648" cy="4487995"/>
          </a:xfrm>
          <a:prstGeom prst="rect">
            <a:avLst/>
          </a:prstGeom>
        </p:spPr>
      </p:pic>
      <p:sp>
        <p:nvSpPr>
          <p:cNvPr id="4" name="TextBox 3"/>
          <p:cNvSpPr txBox="1"/>
          <p:nvPr/>
        </p:nvSpPr>
        <p:spPr>
          <a:xfrm>
            <a:off x="502389" y="5685837"/>
            <a:ext cx="6109440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 dirty="0"/>
              <a:t>The Open Workshop </a:t>
            </a:r>
            <a:r>
              <a:rPr lang="en-US" b="1" dirty="0" smtClean="0"/>
              <a:t>Network </a:t>
            </a:r>
          </a:p>
          <a:p>
            <a:r>
              <a:rPr lang="en-US" b="1" dirty="0"/>
              <a:t>A</a:t>
            </a:r>
            <a:r>
              <a:rPr lang="en-US" b="1" dirty="0" smtClean="0"/>
              <a:t> </a:t>
            </a:r>
            <a:r>
              <a:rPr lang="en-US" b="1" dirty="0"/>
              <a:t>virtual repository of the open access facilities across London</a:t>
            </a:r>
          </a:p>
        </p:txBody>
      </p:sp>
    </p:spTree>
    <p:extLst>
      <p:ext uri="{BB962C8B-B14F-4D97-AF65-F5344CB8AC3E}">
        <p14:creationId xmlns:p14="http://schemas.microsoft.com/office/powerpoint/2010/main" val="306566655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191275" y="438051"/>
            <a:ext cx="8614866" cy="537922"/>
          </a:xfrm>
        </p:spPr>
        <p:txBody>
          <a:bodyPr>
            <a:normAutofit/>
          </a:bodyPr>
          <a:lstStyle/>
          <a:p>
            <a:r>
              <a:rPr lang="en-US" sz="2800" b="1" dirty="0">
                <a:solidFill>
                  <a:schemeClr val="tx1"/>
                </a:solidFill>
                <a:latin typeface="Arial"/>
                <a:cs typeface="Arial"/>
              </a:rPr>
              <a:t>Digital </a:t>
            </a:r>
            <a:r>
              <a:rPr lang="en-US" sz="2800" b="1" dirty="0" err="1">
                <a:solidFill>
                  <a:schemeClr val="tx1"/>
                </a:solidFill>
                <a:latin typeface="Arial"/>
                <a:cs typeface="Arial"/>
              </a:rPr>
              <a:t>MakerSpaces</a:t>
            </a:r>
            <a:r>
              <a:rPr lang="en-US" sz="2800" b="1" dirty="0">
                <a:solidFill>
                  <a:schemeClr val="tx1"/>
                </a:solidFill>
                <a:latin typeface="Arial"/>
                <a:cs typeface="Arial"/>
              </a:rPr>
              <a:t> </a:t>
            </a:r>
            <a:endParaRPr lang="en-US" sz="6400" b="1" dirty="0">
              <a:solidFill>
                <a:schemeClr val="tx1"/>
              </a:solidFill>
              <a:latin typeface="Arial"/>
              <a:cs typeface="Arial"/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5277222" y="1781725"/>
            <a:ext cx="3101630" cy="120032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/>
              <a:t>How are we supporting </a:t>
            </a:r>
            <a:endParaRPr lang="en-US" sz="2400" dirty="0" smtClean="0"/>
          </a:p>
          <a:p>
            <a:r>
              <a:rPr lang="en-US" sz="2400" dirty="0" smtClean="0"/>
              <a:t>young </a:t>
            </a:r>
            <a:r>
              <a:rPr lang="en-US" sz="2400" dirty="0"/>
              <a:t>digital makers</a:t>
            </a:r>
            <a:r>
              <a:rPr lang="en-US" sz="2400" dirty="0" smtClean="0"/>
              <a:t>?</a:t>
            </a:r>
          </a:p>
          <a:p>
            <a:r>
              <a:rPr lang="en-US" sz="2400" dirty="0" smtClean="0"/>
              <a:t> </a:t>
            </a:r>
            <a:r>
              <a:rPr lang="en-US" sz="2400" dirty="0" smtClean="0">
                <a:hlinkClick r:id="rId2"/>
              </a:rPr>
              <a:t>See Nesta report</a:t>
            </a:r>
            <a:endParaRPr lang="en-US" sz="2400" dirty="0"/>
          </a:p>
        </p:txBody>
      </p:sp>
      <p:pic>
        <p:nvPicPr>
          <p:cNvPr id="5" name="Picture 4" descr="Screen Shot 2015-04-21 at 5.07.46 PM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21152134">
            <a:off x="517101" y="674341"/>
            <a:ext cx="3988093" cy="5371120"/>
          </a:xfrm>
          <a:prstGeom prst="rect">
            <a:avLst/>
          </a:prstGeom>
        </p:spPr>
      </p:pic>
      <p:pic>
        <p:nvPicPr>
          <p:cNvPr id="6" name="Picture 5" descr="Screen Shot 2015-04-21 at 5.13.52 PM.png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751084" y="3735995"/>
            <a:ext cx="5254148" cy="172982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22946874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74578" y="2036662"/>
            <a:ext cx="8614866" cy="2963457"/>
          </a:xfrm>
        </p:spPr>
        <p:txBody>
          <a:bodyPr>
            <a:noAutofit/>
          </a:bodyPr>
          <a:lstStyle/>
          <a:p>
            <a:pPr lvl="1"/>
            <a:r>
              <a:rPr lang="en-US" sz="3200" b="1" dirty="0">
                <a:solidFill>
                  <a:srgbClr val="000000"/>
                </a:solidFill>
                <a:latin typeface="Arial"/>
                <a:cs typeface="Arial"/>
              </a:rPr>
              <a:t>Group </a:t>
            </a:r>
            <a:r>
              <a:rPr lang="en-US" sz="3200" b="1" dirty="0" smtClean="0">
                <a:solidFill>
                  <a:srgbClr val="000000"/>
                </a:solidFill>
                <a:latin typeface="Arial"/>
                <a:cs typeface="Arial"/>
              </a:rPr>
              <a:t>discussion &amp; Recommendations: </a:t>
            </a:r>
          </a:p>
          <a:p>
            <a:pPr lvl="1"/>
            <a:endParaRPr lang="en-US" sz="3600" b="1" dirty="0">
              <a:solidFill>
                <a:srgbClr val="000000"/>
              </a:solidFill>
              <a:latin typeface="Arial"/>
              <a:cs typeface="Arial"/>
            </a:endParaRPr>
          </a:p>
          <a:p>
            <a:pPr lvl="1"/>
            <a:r>
              <a:rPr lang="en-US" sz="3600" dirty="0" smtClean="0">
                <a:solidFill>
                  <a:srgbClr val="000000"/>
                </a:solidFill>
                <a:latin typeface="Arial"/>
                <a:cs typeface="Arial"/>
              </a:rPr>
              <a:t>How should/could </a:t>
            </a:r>
            <a:r>
              <a:rPr lang="en-US" sz="3600" dirty="0">
                <a:solidFill>
                  <a:srgbClr val="000000"/>
                </a:solidFill>
                <a:latin typeface="Arial"/>
                <a:cs typeface="Arial"/>
              </a:rPr>
              <a:t>we be supporting students in these </a:t>
            </a:r>
            <a:r>
              <a:rPr lang="en-US" sz="3600" dirty="0" smtClean="0">
                <a:solidFill>
                  <a:srgbClr val="000000"/>
                </a:solidFill>
                <a:latin typeface="Arial"/>
                <a:cs typeface="Arial"/>
              </a:rPr>
              <a:t>areas more?</a:t>
            </a:r>
            <a:r>
              <a:rPr lang="en-US" sz="3600" dirty="0">
                <a:solidFill>
                  <a:srgbClr val="000000"/>
                </a:solidFill>
                <a:latin typeface="Arial"/>
                <a:cs typeface="Arial"/>
              </a:rPr>
              <a:t>	</a:t>
            </a:r>
          </a:p>
        </p:txBody>
      </p:sp>
      <p:sp>
        <p:nvSpPr>
          <p:cNvPr id="4" name="Subtitle 2"/>
          <p:cNvSpPr txBox="1">
            <a:spLocks/>
          </p:cNvSpPr>
          <p:nvPr/>
        </p:nvSpPr>
        <p:spPr>
          <a:xfrm>
            <a:off x="274578" y="177123"/>
            <a:ext cx="8614866" cy="53792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2800" b="1" smtClean="0">
                <a:solidFill>
                  <a:schemeClr val="tx1"/>
                </a:solidFill>
                <a:latin typeface="Arial"/>
                <a:cs typeface="Arial"/>
              </a:rPr>
              <a:t>Digital MakerSpaces </a:t>
            </a:r>
            <a:endParaRPr lang="en-US" sz="6400" b="1" dirty="0">
              <a:solidFill>
                <a:schemeClr val="tx1"/>
              </a:solidFill>
              <a:latin typeface="Arial"/>
              <a:cs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2478221282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Screen Shot 2015-04-21 at 5.39.57 PM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989071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00356430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74577" y="11443"/>
            <a:ext cx="8694951" cy="7247026"/>
          </a:xfrm>
        </p:spPr>
        <p:txBody>
          <a:bodyPr>
            <a:normAutofit fontScale="85000" lnSpcReduction="10000"/>
          </a:bodyPr>
          <a:lstStyle/>
          <a:p>
            <a:pPr lvl="0">
              <a:lnSpc>
                <a:spcPct val="120000"/>
              </a:lnSpc>
            </a:pPr>
            <a:r>
              <a:rPr lang="en-GB" sz="2800" b="1" dirty="0" err="1">
                <a:solidFill>
                  <a:srgbClr val="000000"/>
                </a:solidFill>
                <a:latin typeface="Arial"/>
                <a:cs typeface="Arial"/>
              </a:rPr>
              <a:t>DigiTell</a:t>
            </a:r>
            <a:r>
              <a:rPr lang="en-GB" sz="2800" b="1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lang="en-GB" sz="2800" b="1" dirty="0" smtClean="0">
                <a:solidFill>
                  <a:srgbClr val="000000"/>
                </a:solidFill>
                <a:latin typeface="Arial"/>
                <a:cs typeface="Arial"/>
              </a:rPr>
              <a:t>session</a:t>
            </a:r>
            <a:br>
              <a:rPr lang="en-GB" sz="2800" b="1" dirty="0" smtClean="0">
                <a:solidFill>
                  <a:srgbClr val="000000"/>
                </a:solidFill>
                <a:latin typeface="Arial"/>
                <a:cs typeface="Arial"/>
              </a:rPr>
            </a:br>
            <a:endParaRPr lang="en-US" sz="2800" dirty="0">
              <a:solidFill>
                <a:srgbClr val="000000"/>
              </a:solidFill>
              <a:latin typeface="Arial"/>
              <a:cs typeface="Arial"/>
            </a:endParaRPr>
          </a:p>
          <a:p>
            <a:pPr algn="l">
              <a:lnSpc>
                <a:spcPct val="120000"/>
              </a:lnSpc>
            </a:pPr>
            <a:r>
              <a:rPr lang="en-US" sz="2400" dirty="0">
                <a:solidFill>
                  <a:schemeClr val="tx1"/>
                </a:solidFill>
                <a:latin typeface="Arial"/>
                <a:cs typeface="Arial"/>
              </a:rPr>
              <a:t>Online Learning &amp; </a:t>
            </a:r>
            <a:r>
              <a:rPr lang="en-US" sz="2400" dirty="0" smtClean="0">
                <a:solidFill>
                  <a:schemeClr val="tx1"/>
                </a:solidFill>
                <a:latin typeface="Arial"/>
                <a:cs typeface="Arial"/>
              </a:rPr>
              <a:t>Teaching</a:t>
            </a:r>
            <a:endParaRPr lang="en-US" sz="2400" dirty="0">
              <a:latin typeface="Arial"/>
              <a:cs typeface="Arial"/>
            </a:endParaRPr>
          </a:p>
          <a:p>
            <a:pPr marL="285750" indent="-285750" algn="l">
              <a:lnSpc>
                <a:spcPct val="120000"/>
              </a:lnSpc>
              <a:buFont typeface="Arial"/>
              <a:buChar char="•"/>
            </a:pPr>
            <a:r>
              <a:rPr lang="en-GB" sz="1900" dirty="0">
                <a:solidFill>
                  <a:srgbClr val="000000"/>
                </a:solidFill>
                <a:latin typeface="Arial"/>
                <a:cs typeface="Arial"/>
              </a:rPr>
              <a:t>Natasha </a:t>
            </a:r>
            <a:r>
              <a:rPr lang="en-GB" sz="1900" dirty="0" err="1" smtClean="0">
                <a:solidFill>
                  <a:srgbClr val="000000"/>
                </a:solidFill>
                <a:latin typeface="Arial"/>
                <a:cs typeface="Arial"/>
              </a:rPr>
              <a:t>Bonnelame</a:t>
            </a:r>
            <a:r>
              <a:rPr lang="en-GB" sz="1900" dirty="0" smtClean="0">
                <a:solidFill>
                  <a:srgbClr val="000000"/>
                </a:solidFill>
                <a:latin typeface="Arial"/>
                <a:cs typeface="Arial"/>
              </a:rPr>
              <a:t>, Camille </a:t>
            </a:r>
            <a:r>
              <a:rPr lang="en-GB" sz="1900" dirty="0" err="1" smtClean="0">
                <a:solidFill>
                  <a:srgbClr val="000000"/>
                </a:solidFill>
                <a:latin typeface="Arial"/>
                <a:cs typeface="Arial"/>
              </a:rPr>
              <a:t>Gajewski</a:t>
            </a:r>
            <a:r>
              <a:rPr lang="en-GB" sz="1900" dirty="0" smtClean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lang="en-GB" sz="1900" dirty="0">
                <a:solidFill>
                  <a:srgbClr val="000000"/>
                </a:solidFill>
                <a:latin typeface="Arial"/>
                <a:cs typeface="Arial"/>
              </a:rPr>
              <a:t>&amp; Mika </a:t>
            </a:r>
            <a:r>
              <a:rPr lang="en-GB" sz="1900" dirty="0" err="1">
                <a:solidFill>
                  <a:srgbClr val="000000"/>
                </a:solidFill>
                <a:latin typeface="Arial"/>
                <a:cs typeface="Arial"/>
              </a:rPr>
              <a:t>Suetake</a:t>
            </a:r>
            <a:r>
              <a:rPr lang="en-GB" sz="1900" dirty="0" smtClean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lang="en-GB" sz="1900" dirty="0">
                <a:latin typeface="Arial"/>
                <a:cs typeface="Arial"/>
              </a:rPr>
              <a:t>| Tate Khan </a:t>
            </a:r>
            <a:r>
              <a:rPr lang="en-GB" sz="1900" dirty="0" smtClean="0">
                <a:latin typeface="Arial"/>
                <a:cs typeface="Arial"/>
              </a:rPr>
              <a:t>Academy</a:t>
            </a:r>
          </a:p>
          <a:p>
            <a:pPr marL="285750" indent="-285750" algn="l">
              <a:lnSpc>
                <a:spcPct val="120000"/>
              </a:lnSpc>
              <a:buFont typeface="Arial"/>
              <a:buChar char="•"/>
            </a:pPr>
            <a:r>
              <a:rPr lang="en-GB" sz="1800" dirty="0" smtClean="0">
                <a:solidFill>
                  <a:srgbClr val="000000"/>
                </a:solidFill>
                <a:latin typeface="Arial"/>
                <a:cs typeface="Arial"/>
              </a:rPr>
              <a:t>Ashleigh</a:t>
            </a:r>
            <a:r>
              <a:rPr lang="en-GB" sz="1800" dirty="0" smtClean="0">
                <a:latin typeface="Arial"/>
                <a:cs typeface="Arial"/>
              </a:rPr>
              <a:t> </a:t>
            </a:r>
            <a:r>
              <a:rPr lang="en-GB" sz="1800" dirty="0" smtClean="0">
                <a:solidFill>
                  <a:srgbClr val="000000"/>
                </a:solidFill>
                <a:latin typeface="Arial"/>
                <a:cs typeface="Arial"/>
              </a:rPr>
              <a:t>Pearson</a:t>
            </a:r>
            <a:r>
              <a:rPr lang="en-GB" sz="1800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lang="en-GB" sz="1800" dirty="0" smtClean="0">
                <a:solidFill>
                  <a:srgbClr val="000000"/>
                </a:solidFill>
                <a:latin typeface="Arial"/>
                <a:cs typeface="Arial"/>
              </a:rPr>
              <a:t>&amp; </a:t>
            </a:r>
            <a:r>
              <a:rPr lang="en-GB" sz="1800" dirty="0" err="1" smtClean="0">
                <a:solidFill>
                  <a:srgbClr val="000000"/>
                </a:solidFill>
                <a:latin typeface="Arial"/>
                <a:cs typeface="Arial"/>
              </a:rPr>
              <a:t>Ameet</a:t>
            </a:r>
            <a:r>
              <a:rPr lang="en-GB" sz="1800" dirty="0" smtClean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lang="en-GB" sz="1800" dirty="0" err="1" smtClean="0">
                <a:solidFill>
                  <a:srgbClr val="000000"/>
                </a:solidFill>
                <a:latin typeface="Arial"/>
                <a:cs typeface="Arial"/>
              </a:rPr>
              <a:t>Hindocha</a:t>
            </a:r>
            <a:r>
              <a:rPr lang="en-GB" sz="1800" dirty="0" smtClean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lang="en-GB" sz="1800" dirty="0" smtClean="0">
                <a:latin typeface="Arial"/>
                <a:cs typeface="Arial"/>
              </a:rPr>
              <a:t>| </a:t>
            </a:r>
            <a:r>
              <a:rPr lang="en-GB" sz="1800" dirty="0">
                <a:latin typeface="Arial"/>
                <a:cs typeface="Arial"/>
              </a:rPr>
              <a:t>A cross-disciplinary approach to teaching </a:t>
            </a:r>
            <a:r>
              <a:rPr lang="en-GB" sz="1800" dirty="0" smtClean="0">
                <a:latin typeface="Arial"/>
                <a:cs typeface="Arial"/>
              </a:rPr>
              <a:t>FE</a:t>
            </a:r>
            <a:endParaRPr lang="en-GB" sz="1800" dirty="0">
              <a:latin typeface="Arial"/>
              <a:cs typeface="Arial"/>
            </a:endParaRPr>
          </a:p>
          <a:p>
            <a:pPr algn="r">
              <a:lnSpc>
                <a:spcPct val="120000"/>
              </a:lnSpc>
            </a:pPr>
            <a:r>
              <a:rPr lang="en-GB" sz="1800" i="1" dirty="0" smtClean="0">
                <a:solidFill>
                  <a:srgbClr val="000000"/>
                </a:solidFill>
                <a:latin typeface="Arial"/>
                <a:cs typeface="Arial"/>
              </a:rPr>
              <a:t/>
            </a:r>
            <a:br>
              <a:rPr lang="en-GB" sz="1800" i="1" dirty="0" smtClean="0">
                <a:solidFill>
                  <a:srgbClr val="000000"/>
                </a:solidFill>
                <a:latin typeface="Arial"/>
                <a:cs typeface="Arial"/>
              </a:rPr>
            </a:br>
            <a:r>
              <a:rPr lang="en-GB" sz="1800" i="1" dirty="0" smtClean="0">
                <a:solidFill>
                  <a:srgbClr val="000000"/>
                </a:solidFill>
                <a:latin typeface="Arial"/>
                <a:cs typeface="Arial"/>
              </a:rPr>
              <a:t>Group discussion facilitator: Dave White</a:t>
            </a:r>
            <a:br>
              <a:rPr lang="en-GB" sz="1800" i="1" dirty="0" smtClean="0">
                <a:solidFill>
                  <a:srgbClr val="000000"/>
                </a:solidFill>
                <a:latin typeface="Arial"/>
                <a:cs typeface="Arial"/>
              </a:rPr>
            </a:br>
            <a:endParaRPr lang="en-US" sz="1800" i="1" dirty="0">
              <a:solidFill>
                <a:srgbClr val="000000"/>
              </a:solidFill>
              <a:latin typeface="Arial"/>
              <a:cs typeface="Arial"/>
            </a:endParaRPr>
          </a:p>
          <a:p>
            <a:pPr algn="l">
              <a:lnSpc>
                <a:spcPct val="120000"/>
              </a:lnSpc>
            </a:pPr>
            <a:r>
              <a:rPr lang="en-US" sz="2400" dirty="0">
                <a:solidFill>
                  <a:srgbClr val="000000"/>
                </a:solidFill>
                <a:latin typeface="Arial"/>
                <a:cs typeface="Arial"/>
              </a:rPr>
              <a:t>Developing Digital </a:t>
            </a:r>
            <a:r>
              <a:rPr lang="en-US" sz="2400" dirty="0" smtClean="0">
                <a:solidFill>
                  <a:srgbClr val="000000"/>
                </a:solidFill>
                <a:latin typeface="Arial"/>
                <a:cs typeface="Arial"/>
              </a:rPr>
              <a:t>Skills</a:t>
            </a:r>
          </a:p>
          <a:p>
            <a:pPr marL="285750" indent="-285750" algn="l">
              <a:lnSpc>
                <a:spcPct val="120000"/>
              </a:lnSpc>
              <a:buFont typeface="Arial"/>
              <a:buChar char="•"/>
            </a:pPr>
            <a:r>
              <a:rPr lang="en-GB" sz="1800" dirty="0" smtClean="0">
                <a:solidFill>
                  <a:srgbClr val="000000"/>
                </a:solidFill>
                <a:latin typeface="Arial"/>
                <a:cs typeface="Arial"/>
              </a:rPr>
              <a:t>Ollie Furlong </a:t>
            </a:r>
            <a:r>
              <a:rPr lang="en-GB" sz="1800" dirty="0" smtClean="0">
                <a:latin typeface="Arial"/>
                <a:cs typeface="Arial"/>
              </a:rPr>
              <a:t>| </a:t>
            </a:r>
            <a:r>
              <a:rPr lang="en-GB" sz="1800" dirty="0">
                <a:latin typeface="Arial"/>
                <a:cs typeface="Arial"/>
              </a:rPr>
              <a:t>Sharing </a:t>
            </a:r>
            <a:r>
              <a:rPr lang="en-GB" sz="1800" dirty="0" smtClean="0">
                <a:latin typeface="Arial"/>
                <a:cs typeface="Arial"/>
              </a:rPr>
              <a:t>LCF experiences </a:t>
            </a:r>
            <a:r>
              <a:rPr lang="en-GB" sz="1800" dirty="0">
                <a:latin typeface="Arial"/>
                <a:cs typeface="Arial"/>
              </a:rPr>
              <a:t>of integrating ‘live capture’ &amp; video streaming</a:t>
            </a:r>
            <a:endParaRPr lang="en-GB" sz="1800" dirty="0" smtClean="0">
              <a:latin typeface="Arial"/>
              <a:cs typeface="Arial"/>
            </a:endParaRPr>
          </a:p>
          <a:p>
            <a:pPr marL="285750" indent="-285750" algn="l">
              <a:lnSpc>
                <a:spcPct val="120000"/>
              </a:lnSpc>
              <a:buFont typeface="Arial"/>
              <a:buChar char="•"/>
            </a:pPr>
            <a:r>
              <a:rPr lang="en-GB" sz="1800" dirty="0" smtClean="0">
                <a:solidFill>
                  <a:srgbClr val="000000"/>
                </a:solidFill>
                <a:latin typeface="Arial"/>
                <a:cs typeface="Arial"/>
              </a:rPr>
              <a:t>Paul </a:t>
            </a:r>
            <a:r>
              <a:rPr lang="en-GB" sz="1800" dirty="0" err="1" smtClean="0">
                <a:solidFill>
                  <a:srgbClr val="000000"/>
                </a:solidFill>
                <a:latin typeface="Arial"/>
                <a:cs typeface="Arial"/>
              </a:rPr>
              <a:t>Thrippleton</a:t>
            </a:r>
            <a:r>
              <a:rPr lang="en-GB" sz="1800" dirty="0" smtClean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lang="en-GB" sz="1800" dirty="0" smtClean="0">
                <a:latin typeface="Arial"/>
                <a:cs typeface="Arial"/>
              </a:rPr>
              <a:t>| </a:t>
            </a:r>
            <a:r>
              <a:rPr lang="en-GB" sz="1800" dirty="0">
                <a:latin typeface="Arial"/>
                <a:cs typeface="Arial"/>
              </a:rPr>
              <a:t>Discussions around staff development and using online learning</a:t>
            </a:r>
            <a:endParaRPr lang="en-GB" sz="1800" dirty="0" smtClean="0">
              <a:latin typeface="Arial"/>
              <a:cs typeface="Arial"/>
            </a:endParaRPr>
          </a:p>
          <a:p>
            <a:pPr marL="285750" indent="-285750" algn="l">
              <a:lnSpc>
                <a:spcPct val="120000"/>
              </a:lnSpc>
              <a:buFont typeface="Arial"/>
              <a:buChar char="•"/>
            </a:pPr>
            <a:r>
              <a:rPr lang="en-GB" sz="1800" dirty="0">
                <a:solidFill>
                  <a:srgbClr val="000000"/>
                </a:solidFill>
                <a:latin typeface="Arial"/>
                <a:cs typeface="Arial"/>
              </a:rPr>
              <a:t>Marie Kelly &amp; Lucy </a:t>
            </a:r>
            <a:r>
              <a:rPr lang="en-GB" sz="1800" dirty="0" smtClean="0">
                <a:solidFill>
                  <a:srgbClr val="000000"/>
                </a:solidFill>
                <a:latin typeface="Arial"/>
                <a:cs typeface="Arial"/>
              </a:rPr>
              <a:t>Wright </a:t>
            </a:r>
            <a:r>
              <a:rPr lang="en-GB" sz="1800" dirty="0" smtClean="0">
                <a:latin typeface="Arial"/>
                <a:cs typeface="Arial"/>
              </a:rPr>
              <a:t>| </a:t>
            </a:r>
            <a:r>
              <a:rPr lang="en-GB" sz="1800" dirty="0">
                <a:latin typeface="Arial"/>
                <a:cs typeface="Arial"/>
              </a:rPr>
              <a:t>Chance to find out about the new Office 365 </a:t>
            </a:r>
          </a:p>
          <a:p>
            <a:pPr marL="285750" indent="-285750" algn="l">
              <a:lnSpc>
                <a:spcPct val="120000"/>
              </a:lnSpc>
              <a:buFont typeface="Arial"/>
              <a:buChar char="•"/>
            </a:pPr>
            <a:r>
              <a:rPr lang="en-GB" sz="1800" dirty="0" smtClean="0">
                <a:solidFill>
                  <a:srgbClr val="000000"/>
                </a:solidFill>
                <a:latin typeface="Arial"/>
                <a:cs typeface="Arial"/>
              </a:rPr>
              <a:t>Isabella </a:t>
            </a:r>
            <a:r>
              <a:rPr lang="en-GB" sz="1800" dirty="0" err="1" smtClean="0">
                <a:solidFill>
                  <a:srgbClr val="000000"/>
                </a:solidFill>
                <a:latin typeface="Arial"/>
                <a:cs typeface="Arial"/>
              </a:rPr>
              <a:t>Tasseff-Elenkoff</a:t>
            </a:r>
            <a:r>
              <a:rPr lang="en-GB" sz="1800" dirty="0" smtClean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lang="en-GB" sz="1800" dirty="0" smtClean="0">
                <a:latin typeface="Arial"/>
                <a:cs typeface="Arial"/>
              </a:rPr>
              <a:t>| </a:t>
            </a:r>
            <a:r>
              <a:rPr lang="en-GB" sz="1800" dirty="0">
                <a:latin typeface="Arial"/>
                <a:cs typeface="Arial"/>
              </a:rPr>
              <a:t>Using the </a:t>
            </a:r>
            <a:r>
              <a:rPr lang="en-GB" sz="1800" dirty="0" err="1">
                <a:latin typeface="Arial"/>
                <a:cs typeface="Arial"/>
              </a:rPr>
              <a:t>IPad</a:t>
            </a:r>
            <a:r>
              <a:rPr lang="en-GB" sz="1800" dirty="0">
                <a:latin typeface="Arial"/>
                <a:cs typeface="Arial"/>
              </a:rPr>
              <a:t> in workshop </a:t>
            </a:r>
            <a:r>
              <a:rPr lang="en-GB" sz="1800" dirty="0" smtClean="0">
                <a:latin typeface="Arial"/>
                <a:cs typeface="Arial"/>
              </a:rPr>
              <a:t>environments, </a:t>
            </a:r>
            <a:r>
              <a:rPr lang="en-GB" sz="1800" dirty="0">
                <a:latin typeface="Arial"/>
                <a:cs typeface="Arial"/>
              </a:rPr>
              <a:t>archival &amp;</a:t>
            </a:r>
            <a:r>
              <a:rPr lang="en-GB" sz="1800" dirty="0" smtClean="0">
                <a:latin typeface="Arial"/>
                <a:cs typeface="Arial"/>
              </a:rPr>
              <a:t> </a:t>
            </a:r>
            <a:r>
              <a:rPr lang="en-GB" sz="1800" dirty="0">
                <a:latin typeface="Arial"/>
                <a:cs typeface="Arial"/>
              </a:rPr>
              <a:t>research</a:t>
            </a:r>
            <a:endParaRPr lang="en-GB" sz="1800" dirty="0" smtClean="0">
              <a:latin typeface="Arial"/>
              <a:cs typeface="Arial"/>
            </a:endParaRPr>
          </a:p>
          <a:p>
            <a:pPr algn="r">
              <a:lnSpc>
                <a:spcPct val="120000"/>
              </a:lnSpc>
            </a:pPr>
            <a:r>
              <a:rPr lang="en-GB" sz="1800" i="1" dirty="0" smtClean="0">
                <a:solidFill>
                  <a:srgbClr val="000000"/>
                </a:solidFill>
                <a:latin typeface="Arial"/>
                <a:cs typeface="Arial"/>
              </a:rPr>
              <a:t/>
            </a:r>
            <a:br>
              <a:rPr lang="en-GB" sz="1800" i="1" dirty="0" smtClean="0">
                <a:solidFill>
                  <a:srgbClr val="000000"/>
                </a:solidFill>
                <a:latin typeface="Arial"/>
                <a:cs typeface="Arial"/>
              </a:rPr>
            </a:br>
            <a:r>
              <a:rPr lang="en-GB" sz="1800" i="1" dirty="0" smtClean="0">
                <a:solidFill>
                  <a:srgbClr val="000000"/>
                </a:solidFill>
                <a:latin typeface="Arial"/>
                <a:cs typeface="Arial"/>
              </a:rPr>
              <a:t>Group discussion facilitator: Nancy </a:t>
            </a:r>
            <a:r>
              <a:rPr lang="en-GB" sz="1800" i="1" dirty="0" err="1" smtClean="0">
                <a:solidFill>
                  <a:srgbClr val="000000"/>
                </a:solidFill>
                <a:latin typeface="Arial"/>
                <a:cs typeface="Arial"/>
              </a:rPr>
              <a:t>Buabeng</a:t>
            </a:r>
            <a:r>
              <a:rPr lang="en-GB" sz="1800" i="1" dirty="0" smtClean="0">
                <a:latin typeface="Arial"/>
                <a:cs typeface="Arial"/>
              </a:rPr>
              <a:t/>
            </a:r>
            <a:br>
              <a:rPr lang="en-GB" sz="1800" i="1" dirty="0" smtClean="0">
                <a:latin typeface="Arial"/>
                <a:cs typeface="Arial"/>
              </a:rPr>
            </a:br>
            <a:endParaRPr lang="en-GB" sz="1800" i="1" dirty="0" smtClean="0">
              <a:latin typeface="Arial"/>
              <a:cs typeface="Arial"/>
            </a:endParaRPr>
          </a:p>
          <a:p>
            <a:pPr algn="l">
              <a:lnSpc>
                <a:spcPct val="120000"/>
              </a:lnSpc>
            </a:pPr>
            <a:r>
              <a:rPr lang="en-US" sz="2400" dirty="0" smtClean="0">
                <a:solidFill>
                  <a:srgbClr val="000000"/>
                </a:solidFill>
                <a:latin typeface="Arial"/>
                <a:cs typeface="Arial"/>
              </a:rPr>
              <a:t>Digital </a:t>
            </a:r>
            <a:r>
              <a:rPr lang="en-US" sz="2400" dirty="0" err="1" smtClean="0">
                <a:solidFill>
                  <a:srgbClr val="000000"/>
                </a:solidFill>
                <a:latin typeface="Arial"/>
                <a:cs typeface="Arial"/>
              </a:rPr>
              <a:t>MakerSpaces</a:t>
            </a:r>
            <a:endParaRPr lang="en-US" sz="2400" dirty="0" smtClean="0">
              <a:latin typeface="Arial"/>
              <a:cs typeface="Arial"/>
            </a:endParaRPr>
          </a:p>
          <a:p>
            <a:pPr marL="285750" indent="-285750" algn="l">
              <a:lnSpc>
                <a:spcPct val="120000"/>
              </a:lnSpc>
              <a:buFont typeface="Arial"/>
              <a:buChar char="•"/>
            </a:pPr>
            <a:r>
              <a:rPr lang="en-GB" sz="1800" dirty="0" smtClean="0">
                <a:solidFill>
                  <a:srgbClr val="000000"/>
                </a:solidFill>
                <a:latin typeface="Arial"/>
                <a:cs typeface="Arial"/>
              </a:rPr>
              <a:t>Dr </a:t>
            </a:r>
            <a:r>
              <a:rPr lang="en-GB" sz="1800" dirty="0">
                <a:solidFill>
                  <a:srgbClr val="000000"/>
                </a:solidFill>
                <a:latin typeface="Arial"/>
                <a:cs typeface="Arial"/>
              </a:rPr>
              <a:t>Patricia Charlton </a:t>
            </a:r>
            <a:r>
              <a:rPr lang="en-GB" sz="1800" dirty="0" smtClean="0">
                <a:latin typeface="Arial"/>
                <a:cs typeface="Arial"/>
              </a:rPr>
              <a:t>| Creative </a:t>
            </a:r>
            <a:r>
              <a:rPr lang="en-GB" sz="1800" dirty="0">
                <a:latin typeface="Arial"/>
                <a:cs typeface="Arial"/>
              </a:rPr>
              <a:t>Digital </a:t>
            </a:r>
            <a:r>
              <a:rPr lang="en-GB" sz="1800" dirty="0" smtClean="0">
                <a:latin typeface="Arial"/>
                <a:cs typeface="Arial"/>
              </a:rPr>
              <a:t>Solutions, </a:t>
            </a:r>
            <a:r>
              <a:rPr lang="en-GB" sz="1600" dirty="0">
                <a:latin typeface="Arial"/>
                <a:cs typeface="Arial"/>
              </a:rPr>
              <a:t>Demo of the </a:t>
            </a:r>
            <a:r>
              <a:rPr lang="en-GB" sz="1600" dirty="0" err="1">
                <a:latin typeface="Arial"/>
                <a:cs typeface="Arial"/>
              </a:rPr>
              <a:t>microbit</a:t>
            </a:r>
            <a:r>
              <a:rPr lang="en-GB" sz="1600" dirty="0">
                <a:latin typeface="Arial"/>
                <a:cs typeface="Arial"/>
              </a:rPr>
              <a:t> </a:t>
            </a:r>
            <a:r>
              <a:rPr lang="en-GB" sz="1600" dirty="0" smtClean="0">
                <a:latin typeface="Arial"/>
                <a:cs typeface="Arial"/>
              </a:rPr>
              <a:t>BBC work</a:t>
            </a:r>
            <a:endParaRPr lang="en-GB" sz="1800" dirty="0" smtClean="0">
              <a:latin typeface="Arial"/>
              <a:cs typeface="Arial"/>
            </a:endParaRPr>
          </a:p>
          <a:p>
            <a:pPr marL="285750" indent="-285750" algn="l">
              <a:lnSpc>
                <a:spcPct val="120000"/>
              </a:lnSpc>
              <a:buFont typeface="Arial"/>
              <a:buChar char="•"/>
            </a:pPr>
            <a:r>
              <a:rPr lang="en-GB" sz="1800" dirty="0" smtClean="0">
                <a:solidFill>
                  <a:srgbClr val="000000"/>
                </a:solidFill>
                <a:latin typeface="Arial"/>
                <a:cs typeface="Arial"/>
              </a:rPr>
              <a:t>Will Waterhouse</a:t>
            </a:r>
            <a:r>
              <a:rPr lang="en-GB" sz="1800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lang="en-GB" sz="1800" dirty="0" smtClean="0">
                <a:solidFill>
                  <a:srgbClr val="000000"/>
                </a:solidFill>
                <a:latin typeface="Arial"/>
                <a:cs typeface="Arial"/>
              </a:rPr>
              <a:t>&amp; </a:t>
            </a:r>
            <a:r>
              <a:rPr lang="en-GB" sz="1800" dirty="0" err="1" smtClean="0">
                <a:solidFill>
                  <a:srgbClr val="000000"/>
                </a:solidFill>
                <a:latin typeface="Arial"/>
                <a:cs typeface="Arial"/>
              </a:rPr>
              <a:t>Grzesiek</a:t>
            </a:r>
            <a:r>
              <a:rPr lang="en-GB" sz="1800" dirty="0" smtClean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lang="en-GB" sz="1800" dirty="0" err="1" smtClean="0">
                <a:solidFill>
                  <a:srgbClr val="000000"/>
                </a:solidFill>
                <a:latin typeface="Arial"/>
                <a:cs typeface="Arial"/>
              </a:rPr>
              <a:t>Sedek</a:t>
            </a:r>
            <a:r>
              <a:rPr lang="en-GB" sz="1800" dirty="0" smtClean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lang="en-GB" sz="1800" dirty="0" smtClean="0">
                <a:latin typeface="Arial"/>
                <a:cs typeface="Arial"/>
              </a:rPr>
              <a:t>| </a:t>
            </a:r>
            <a:r>
              <a:rPr lang="en-GB" sz="1800" dirty="0">
                <a:latin typeface="Arial"/>
                <a:cs typeface="Arial"/>
              </a:rPr>
              <a:t>Examples of </a:t>
            </a:r>
            <a:r>
              <a:rPr lang="en-GB" sz="1800" dirty="0" smtClean="0">
                <a:latin typeface="Arial"/>
                <a:cs typeface="Arial"/>
              </a:rPr>
              <a:t>traditional making </a:t>
            </a:r>
            <a:r>
              <a:rPr lang="en-GB" sz="1800" dirty="0">
                <a:latin typeface="Arial"/>
                <a:cs typeface="Arial"/>
              </a:rPr>
              <a:t>skills &amp;</a:t>
            </a:r>
            <a:r>
              <a:rPr lang="en-GB" sz="1800" dirty="0" smtClean="0">
                <a:latin typeface="Arial"/>
                <a:cs typeface="Arial"/>
              </a:rPr>
              <a:t> </a:t>
            </a:r>
            <a:r>
              <a:rPr lang="en-GB" sz="1800" dirty="0">
                <a:latin typeface="Arial"/>
                <a:cs typeface="Arial"/>
              </a:rPr>
              <a:t>new </a:t>
            </a:r>
            <a:r>
              <a:rPr lang="en-GB" sz="1800" dirty="0" smtClean="0">
                <a:latin typeface="Arial"/>
                <a:cs typeface="Arial"/>
              </a:rPr>
              <a:t>tech (</a:t>
            </a:r>
            <a:r>
              <a:rPr lang="en-GB" sz="1800" dirty="0" err="1" smtClean="0">
                <a:latin typeface="Arial"/>
                <a:cs typeface="Arial"/>
              </a:rPr>
              <a:t>arduino</a:t>
            </a:r>
            <a:r>
              <a:rPr lang="en-GB" sz="1800" dirty="0" smtClean="0">
                <a:latin typeface="Arial"/>
                <a:cs typeface="Arial"/>
              </a:rPr>
              <a:t>)</a:t>
            </a:r>
            <a:endParaRPr lang="en-GB" sz="1800" dirty="0">
              <a:latin typeface="Arial"/>
              <a:cs typeface="Arial"/>
            </a:endParaRPr>
          </a:p>
          <a:p>
            <a:pPr marL="285750" indent="-285750" algn="l">
              <a:lnSpc>
                <a:spcPct val="120000"/>
              </a:lnSpc>
              <a:buFont typeface="Arial"/>
              <a:buChar char="•"/>
            </a:pPr>
            <a:r>
              <a:rPr lang="en-GB" sz="1800" dirty="0" err="1" smtClean="0">
                <a:solidFill>
                  <a:srgbClr val="000000"/>
                </a:solidFill>
                <a:latin typeface="Arial"/>
                <a:cs typeface="Arial"/>
              </a:rPr>
              <a:t>Thanasis</a:t>
            </a:r>
            <a:r>
              <a:rPr lang="en-GB" sz="1800" dirty="0" smtClean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lang="en-GB" sz="1800" dirty="0" err="1" smtClean="0">
                <a:solidFill>
                  <a:srgbClr val="000000"/>
                </a:solidFill>
                <a:latin typeface="Arial"/>
                <a:cs typeface="Arial"/>
              </a:rPr>
              <a:t>Velios</a:t>
            </a:r>
            <a:r>
              <a:rPr lang="en-GB" sz="1800" dirty="0" smtClean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lang="en-GB" sz="1800" dirty="0" smtClean="0">
                <a:latin typeface="Arial"/>
                <a:cs typeface="Arial"/>
              </a:rPr>
              <a:t>| </a:t>
            </a:r>
            <a:r>
              <a:rPr lang="en-GB" sz="1800" dirty="0">
                <a:latin typeface="Arial"/>
                <a:cs typeface="Arial"/>
              </a:rPr>
              <a:t>Open source software and the monopoly of commercial creative software</a:t>
            </a:r>
            <a:endParaRPr lang="en-GB" sz="1800" dirty="0" smtClean="0">
              <a:latin typeface="Arial"/>
              <a:cs typeface="Arial"/>
            </a:endParaRPr>
          </a:p>
          <a:p>
            <a:pPr algn="r">
              <a:lnSpc>
                <a:spcPct val="120000"/>
              </a:lnSpc>
            </a:pPr>
            <a:r>
              <a:rPr lang="en-GB" sz="1800" i="1" dirty="0" smtClean="0">
                <a:solidFill>
                  <a:srgbClr val="000000"/>
                </a:solidFill>
                <a:latin typeface="Arial"/>
                <a:cs typeface="Arial"/>
              </a:rPr>
              <a:t/>
            </a:r>
            <a:br>
              <a:rPr lang="en-GB" sz="1800" i="1" dirty="0" smtClean="0">
                <a:solidFill>
                  <a:srgbClr val="000000"/>
                </a:solidFill>
                <a:latin typeface="Arial"/>
                <a:cs typeface="Arial"/>
              </a:rPr>
            </a:br>
            <a:r>
              <a:rPr lang="en-GB" sz="1800" i="1" dirty="0" smtClean="0">
                <a:solidFill>
                  <a:srgbClr val="000000"/>
                </a:solidFill>
                <a:latin typeface="Arial"/>
                <a:cs typeface="Arial"/>
              </a:rPr>
              <a:t>Group discussion facilitators: David Webster</a:t>
            </a:r>
            <a:endParaRPr lang="en-GB" sz="1800" b="1" dirty="0" smtClean="0">
              <a:solidFill>
                <a:srgbClr val="000000"/>
              </a:solidFill>
              <a:latin typeface="Arial"/>
              <a:cs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3109240867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2018</TotalTime>
  <Words>523</Words>
  <Application>Microsoft Macintosh PowerPoint</Application>
  <PresentationFormat>On-screen Show (4:3)</PresentationFormat>
  <Paragraphs>112</Paragraphs>
  <Slides>23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23</vt:i4>
      </vt:variant>
    </vt:vector>
  </HeadingPairs>
  <TitlesOfParts>
    <vt:vector size="24" baseType="lpstr"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>University of the Arts London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Authorised User</dc:creator>
  <cp:lastModifiedBy>Authorised User</cp:lastModifiedBy>
  <cp:revision>86</cp:revision>
  <dcterms:created xsi:type="dcterms:W3CDTF">2015-04-20T10:37:54Z</dcterms:created>
  <dcterms:modified xsi:type="dcterms:W3CDTF">2015-04-21T21:06:20Z</dcterms:modified>
</cp:coreProperties>
</file>